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93" r:id="rId4"/>
  </p:sldMasterIdLst>
  <p:notesMasterIdLst>
    <p:notesMasterId r:id="rId26"/>
  </p:notesMasterIdLst>
  <p:sldIdLst>
    <p:sldId id="280" r:id="rId5"/>
    <p:sldId id="258" r:id="rId6"/>
    <p:sldId id="275" r:id="rId7"/>
    <p:sldId id="274" r:id="rId8"/>
    <p:sldId id="276" r:id="rId9"/>
    <p:sldId id="260" r:id="rId10"/>
    <p:sldId id="277" r:id="rId11"/>
    <p:sldId id="279" r:id="rId12"/>
    <p:sldId id="262" r:id="rId13"/>
    <p:sldId id="283" r:id="rId14"/>
    <p:sldId id="281" r:id="rId15"/>
    <p:sldId id="264" r:id="rId16"/>
    <p:sldId id="284" r:id="rId17"/>
    <p:sldId id="285" r:id="rId18"/>
    <p:sldId id="287" r:id="rId19"/>
    <p:sldId id="267" r:id="rId20"/>
    <p:sldId id="291" r:id="rId21"/>
    <p:sldId id="292" r:id="rId22"/>
    <p:sldId id="269" r:id="rId23"/>
    <p:sldId id="293" r:id="rId24"/>
    <p:sldId id="271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ctr" defTabSz="18288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66E"/>
    <a:srgbClr val="E5ECF4"/>
    <a:srgbClr val="00A8B7"/>
    <a:srgbClr val="0074B9"/>
    <a:srgbClr val="C40530"/>
    <a:srgbClr val="C00026"/>
    <a:srgbClr val="01A7B5"/>
    <a:srgbClr val="AAC1DA"/>
    <a:srgbClr val="D8E2F2"/>
    <a:srgbClr val="326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E7D72-19CF-4488-B6BB-C6A788C465B5}" v="62" dt="2023-02-08T15:37:06.30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Bold"/>
          <a:ea typeface="Arial Bold"/>
          <a:cs typeface="Arial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Bold"/>
          <a:ea typeface="Arial Bold"/>
          <a:cs typeface="Arial Bold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Bold"/>
          <a:ea typeface="Arial Bold"/>
          <a:cs typeface="Arial Bold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Bold"/>
          <a:ea typeface="Arial Bold"/>
          <a:cs typeface="Arial Bold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Bold"/>
          <a:ea typeface="Arial Bold"/>
          <a:cs typeface="Arial Bold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/>
    <p:restoredTop sz="86406"/>
  </p:normalViewPr>
  <p:slideViewPr>
    <p:cSldViewPr snapToGrid="0" snapToObjects="1">
      <p:cViewPr varScale="1">
        <p:scale>
          <a:sx n="64" d="100"/>
          <a:sy n="64" d="100"/>
        </p:scale>
        <p:origin x="41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76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5CEDA-1A93-3061-2AD5-A2768D6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00586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rt-/Titelfolie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23535534" y="12908484"/>
            <a:ext cx="179600" cy="5488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5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5CEDA-1A93-3061-2AD5-A2768D6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90327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-/Titelfolie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23535534" y="12908484"/>
            <a:ext cx="179600" cy="5488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39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4"/>
          <a:srcRect r="50173"/>
          <a:stretch>
            <a:fillRect/>
          </a:stretch>
        </p:blipFill>
        <p:spPr>
          <a:xfrm rot="10800000" flipH="1">
            <a:off x="20461062" y="2089405"/>
            <a:ext cx="3932484" cy="11658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4"/>
          <a:srcRect l="49220"/>
          <a:stretch>
            <a:fillRect/>
          </a:stretch>
        </p:blipFill>
        <p:spPr>
          <a:xfrm>
            <a:off x="-21293" y="2089405"/>
            <a:ext cx="4007692" cy="1165808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2420233" y="12918663"/>
            <a:ext cx="184731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r">
              <a:spcBef>
                <a:spcPts val="1400"/>
              </a:spcBef>
              <a:defRPr sz="2400" b="0">
                <a:solidFill>
                  <a:srgbClr val="002060"/>
                </a:solidFill>
              </a:defRPr>
            </a:pPr>
            <a:endParaRPr dirty="0"/>
          </a:p>
        </p:txBody>
      </p:sp>
      <p:sp>
        <p:nvSpPr>
          <p:cNvPr id="9" name="Shape 9"/>
          <p:cNvSpPr/>
          <p:nvPr/>
        </p:nvSpPr>
        <p:spPr>
          <a:xfrm>
            <a:off x="23420592" y="12959303"/>
            <a:ext cx="393800" cy="5234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8900" tIns="88900" rIns="88900" bIns="88900" anchor="ctr">
            <a:spAutoFit/>
          </a:bodyPr>
          <a:lstStyle/>
          <a:p>
            <a:pPr algn="r">
              <a:spcBef>
                <a:spcPts val="1400"/>
              </a:spcBef>
              <a:defRPr sz="2400" b="0">
                <a:solidFill>
                  <a:srgbClr val="002060"/>
                </a:solidFill>
              </a:defRPr>
            </a:pPr>
            <a:fld id="{86CB4B4D-7CA3-9044-876B-883B54F8677D}" type="slidenum">
              <a:t>‹Nr.›</a:t>
            </a:fld>
            <a:r>
              <a:t>￼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714750" y="8305800"/>
            <a:ext cx="17030700" cy="3505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image4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898053"/>
            <a:ext cx="24400251" cy="45719"/>
          </a:xfrm>
          <a:prstGeom prst="rect">
            <a:avLst/>
          </a:prstGeom>
          <a:solidFill>
            <a:srgbClr val="3265A2"/>
          </a:solidFill>
          <a:ln w="12700">
            <a:miter lim="400000"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13" name="image4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251" y="12730604"/>
            <a:ext cx="24400251" cy="45719"/>
          </a:xfrm>
          <a:prstGeom prst="rect">
            <a:avLst/>
          </a:prstGeom>
          <a:solidFill>
            <a:srgbClr val="3265A2"/>
          </a:solidFill>
          <a:ln w="12700">
            <a:miter lim="400000"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BF27C1-12AE-AB45-9E0C-24E36F4E1A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4544060" cy="1806790"/>
          </a:xfrm>
          <a:prstGeom prst="rect">
            <a:avLst/>
          </a:prstGeom>
        </p:spPr>
      </p:pic>
      <p:sp>
        <p:nvSpPr>
          <p:cNvPr id="14" name="Shape 8">
            <a:extLst>
              <a:ext uri="{FF2B5EF4-FFF2-40B4-BE49-F238E27FC236}">
                <a16:creationId xmlns:a16="http://schemas.microsoft.com/office/drawing/2014/main" id="{D8EA8044-4CA7-9244-9A4C-CC86536DD7A2}"/>
              </a:ext>
            </a:extLst>
          </p:cNvPr>
          <p:cNvSpPr/>
          <p:nvPr userDrawn="1"/>
        </p:nvSpPr>
        <p:spPr>
          <a:xfrm>
            <a:off x="2927577" y="12968221"/>
            <a:ext cx="18512593" cy="4719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2400" b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Wir digitalisieren nicht das Problem – wir schaffen die Lösung!</a:t>
            </a:r>
            <a:endParaRPr dirty="0"/>
          </a:p>
        </p:txBody>
      </p:sp>
      <p:pic>
        <p:nvPicPr>
          <p:cNvPr id="1026" name="Picture 2" descr="Kardiologie / Gemeinschaftskrankenhaus Bonn">
            <a:extLst>
              <a:ext uri="{FF2B5EF4-FFF2-40B4-BE49-F238E27FC236}">
                <a16:creationId xmlns:a16="http://schemas.microsoft.com/office/drawing/2014/main" id="{39F7F5EA-B563-EFF2-4083-33AD99CE88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r="-2790" b="12174"/>
          <a:stretch/>
        </p:blipFill>
        <p:spPr bwMode="auto">
          <a:xfrm>
            <a:off x="9103425" y="275855"/>
            <a:ext cx="6177150" cy="15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6FAC597-63F1-2F89-9A04-D77C37BDEB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346" y="546614"/>
            <a:ext cx="3690151" cy="9645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2" r:id="rId2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1pPr>
      <a:lvl2pPr marL="0" marR="0" indent="4572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2pPr>
      <a:lvl3pPr marL="0" marR="0" indent="9144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3pPr>
      <a:lvl4pPr marL="0" marR="0" indent="13716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4pPr>
      <a:lvl5pPr marL="0" marR="0" indent="18288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5pPr>
      <a:lvl6pPr marL="0" marR="0" indent="22860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6pPr>
      <a:lvl7pPr marL="0" marR="0" indent="27432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7pPr>
      <a:lvl8pPr marL="0" marR="0" indent="32004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8pPr>
      <a:lvl9pPr marL="0" marR="0" indent="36576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420233" y="12918663"/>
            <a:ext cx="184731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 algn="r">
              <a:spcBef>
                <a:spcPts val="1400"/>
              </a:spcBef>
              <a:defRPr sz="2400" b="0">
                <a:solidFill>
                  <a:srgbClr val="002060"/>
                </a:solidFill>
              </a:defRPr>
            </a:pPr>
            <a:endParaRPr dirty="0"/>
          </a:p>
        </p:txBody>
      </p:sp>
      <p:sp>
        <p:nvSpPr>
          <p:cNvPr id="9" name="Shape 9"/>
          <p:cNvSpPr/>
          <p:nvPr/>
        </p:nvSpPr>
        <p:spPr>
          <a:xfrm>
            <a:off x="23420592" y="12959303"/>
            <a:ext cx="393800" cy="5234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8900" tIns="88900" rIns="88900" bIns="88900" anchor="ctr">
            <a:spAutoFit/>
          </a:bodyPr>
          <a:lstStyle/>
          <a:p>
            <a:pPr algn="r">
              <a:spcBef>
                <a:spcPts val="1400"/>
              </a:spcBef>
              <a:defRPr sz="2400" b="0">
                <a:solidFill>
                  <a:srgbClr val="002060"/>
                </a:solidFill>
              </a:defRPr>
            </a:pPr>
            <a:fld id="{86CB4B4D-7CA3-9044-876B-883B54F8677D}" type="slidenum">
              <a:t>‹Nr.›</a:t>
            </a:fld>
            <a:r>
              <a:t>￼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714750" y="8305800"/>
            <a:ext cx="17030700" cy="3505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image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98053"/>
            <a:ext cx="24400251" cy="45719"/>
          </a:xfrm>
          <a:prstGeom prst="rect">
            <a:avLst/>
          </a:prstGeom>
          <a:solidFill>
            <a:srgbClr val="3265A2"/>
          </a:solidFill>
          <a:ln w="12700">
            <a:miter lim="400000"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13" name="image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251" y="12730604"/>
            <a:ext cx="24400251" cy="45719"/>
          </a:xfrm>
          <a:prstGeom prst="rect">
            <a:avLst/>
          </a:prstGeom>
          <a:solidFill>
            <a:srgbClr val="3265A2"/>
          </a:solidFill>
          <a:ln w="12700">
            <a:miter lim="400000"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BF27C1-12AE-AB45-9E0C-24E36F4E1A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4544060" cy="1806790"/>
          </a:xfrm>
          <a:prstGeom prst="rect">
            <a:avLst/>
          </a:prstGeom>
        </p:spPr>
      </p:pic>
      <p:sp>
        <p:nvSpPr>
          <p:cNvPr id="14" name="Shape 8">
            <a:extLst>
              <a:ext uri="{FF2B5EF4-FFF2-40B4-BE49-F238E27FC236}">
                <a16:creationId xmlns:a16="http://schemas.microsoft.com/office/drawing/2014/main" id="{D8EA8044-4CA7-9244-9A4C-CC86536DD7A2}"/>
              </a:ext>
            </a:extLst>
          </p:cNvPr>
          <p:cNvSpPr/>
          <p:nvPr userDrawn="1"/>
        </p:nvSpPr>
        <p:spPr>
          <a:xfrm>
            <a:off x="2927577" y="12968221"/>
            <a:ext cx="18512593" cy="4719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2400" b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Wir digitalisieren nicht das Problem – wir schaffen die Lösung!</a:t>
            </a:r>
            <a:endParaRPr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6FAC597-63F1-2F89-9A04-D77C37BDEB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346" y="546614"/>
            <a:ext cx="3690151" cy="964561"/>
          </a:xfrm>
          <a:prstGeom prst="rect">
            <a:avLst/>
          </a:prstGeom>
        </p:spPr>
      </p:pic>
      <p:pic>
        <p:nvPicPr>
          <p:cNvPr id="4" name="Picture 2" descr="Kardiologie / Gemeinschaftskrankenhaus Bonn">
            <a:extLst>
              <a:ext uri="{FF2B5EF4-FFF2-40B4-BE49-F238E27FC236}">
                <a16:creationId xmlns:a16="http://schemas.microsoft.com/office/drawing/2014/main" id="{3127D93D-4284-24FE-EF06-C81C3EAE500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r="-2790" b="12174"/>
          <a:stretch/>
        </p:blipFill>
        <p:spPr bwMode="auto">
          <a:xfrm>
            <a:off x="9103425" y="275855"/>
            <a:ext cx="6177150" cy="15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2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1pPr>
      <a:lvl2pPr marL="0" marR="0" indent="4572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2pPr>
      <a:lvl3pPr marL="0" marR="0" indent="9144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3pPr>
      <a:lvl4pPr marL="0" marR="0" indent="13716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4pPr>
      <a:lvl5pPr marL="0" marR="0" indent="18288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5pPr>
      <a:lvl6pPr marL="0" marR="0" indent="22860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6pPr>
      <a:lvl7pPr marL="0" marR="0" indent="27432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7pPr>
      <a:lvl8pPr marL="0" marR="0" indent="32004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8pPr>
      <a:lvl9pPr marL="0" marR="0" indent="3657600" algn="ctr" defTabSz="18288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2060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ig.org" TargetMode="External"/><Relationship Id="rId2" Type="http://schemas.openxmlformats.org/officeDocument/2006/relationships/hyperlink" Target="https://www.glucotab.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k-bonn.d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2DA2526-98A2-D2E3-3557-027FF4A168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964" y="1893454"/>
            <a:ext cx="24153177" cy="11822546"/>
          </a:xfrm>
          <a:prstGeom prst="rect">
            <a:avLst/>
          </a:prstGeom>
        </p:spPr>
      </p:pic>
      <p:sp>
        <p:nvSpPr>
          <p:cNvPr id="29" name="Shape 29"/>
          <p:cNvSpPr/>
          <p:nvPr/>
        </p:nvSpPr>
        <p:spPr>
          <a:xfrm>
            <a:off x="3178483" y="5419602"/>
            <a:ext cx="16716281" cy="3662539"/>
          </a:xfrm>
          <a:prstGeom prst="rect">
            <a:avLst/>
          </a:prstGeom>
          <a:solidFill>
            <a:schemeClr val="bg1">
              <a:alpha val="73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4800" b="0">
                <a:solidFill>
                  <a:srgbClr val="000066"/>
                </a:solidFill>
              </a:defRPr>
            </a:lvl1pPr>
          </a:lstStyle>
          <a:p>
            <a:r>
              <a:rPr sz="5400" b="1" dirty="0"/>
              <a:t>„</a:t>
            </a:r>
            <a:r>
              <a:rPr lang="de-DE" sz="5400" b="1" dirty="0"/>
              <a:t>Klinische Entscheidungsunterstützung für Diabetes am PoC für den stationären Bereich</a:t>
            </a:r>
            <a:r>
              <a:rPr sz="5400" b="1" dirty="0"/>
              <a:t>“</a:t>
            </a:r>
            <a:endParaRPr lang="de-DE" sz="5400" b="1" dirty="0"/>
          </a:p>
          <a:p>
            <a:endParaRPr lang="de-AT" sz="5400" b="1" dirty="0"/>
          </a:p>
          <a:p>
            <a:r>
              <a:rPr lang="de-AT" sz="3200" dirty="0"/>
              <a:t>Etablierung eines digitalen Diabetesmanagementsystems unter Nutzung evidenzbasierter Algorithmen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592628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drinnen, Person enthält.&#10;&#10;Automatisch generierte Beschreibung">
            <a:extLst>
              <a:ext uri="{FF2B5EF4-FFF2-40B4-BE49-F238E27FC236}">
                <a16:creationId xmlns:a16="http://schemas.microsoft.com/office/drawing/2014/main" id="{9D795B4A-6307-B692-E8E5-F70706709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8120" r="31049" b="10894"/>
          <a:stretch/>
        </p:blipFill>
        <p:spPr>
          <a:xfrm flipH="1">
            <a:off x="-9299" y="1988190"/>
            <a:ext cx="6153576" cy="10702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fik 2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4CB317D3-515D-C81B-BC88-2D4D79FCD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r="36431"/>
          <a:stretch/>
        </p:blipFill>
        <p:spPr>
          <a:xfrm>
            <a:off x="17315096" y="1988191"/>
            <a:ext cx="7068906" cy="10702125"/>
          </a:xfrm>
          <a:prstGeom prst="rect">
            <a:avLst/>
          </a:prstGeom>
        </p:spPr>
      </p:pic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D05A13B3-6451-E973-3DE7-34BF87604890}"/>
              </a:ext>
            </a:extLst>
          </p:cNvPr>
          <p:cNvSpPr/>
          <p:nvPr/>
        </p:nvSpPr>
        <p:spPr>
          <a:xfrm rot="10800000">
            <a:off x="17315093" y="1927931"/>
            <a:ext cx="3462291" cy="1083172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81CD30-AD72-D6E4-110E-C0ABB3FC0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14" y="3599717"/>
            <a:ext cx="7338407" cy="149281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939EFB7-F642-9DB8-317D-D45947B93D81}"/>
              </a:ext>
            </a:extLst>
          </p:cNvPr>
          <p:cNvSpPr/>
          <p:nvPr/>
        </p:nvSpPr>
        <p:spPr>
          <a:xfrm>
            <a:off x="6645016" y="6526378"/>
            <a:ext cx="10808974" cy="415498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de-AT" sz="4400" b="0" dirty="0">
                <a:ea typeface="+mj-ea"/>
                <a:cs typeface="+mj-cs"/>
              </a:rPr>
              <a:t>Automatische Dosisberechnung</a:t>
            </a:r>
          </a:p>
          <a:p>
            <a:r>
              <a:rPr lang="de-AT" sz="4400" b="0" dirty="0">
                <a:ea typeface="+mj-ea"/>
                <a:cs typeface="+mj-cs"/>
              </a:rPr>
              <a:t>&amp;</a:t>
            </a:r>
          </a:p>
          <a:p>
            <a:r>
              <a:rPr lang="de-AT" sz="4400" b="0" dirty="0">
                <a:ea typeface="+mj-ea"/>
                <a:cs typeface="+mj-cs"/>
              </a:rPr>
              <a:t>Digitalisierung des Behandlungsablaufs</a:t>
            </a:r>
          </a:p>
          <a:p>
            <a:endParaRPr lang="de-AT" sz="1800" b="0" dirty="0">
              <a:ea typeface="+mj-ea"/>
              <a:cs typeface="+mj-cs"/>
            </a:endParaRPr>
          </a:p>
          <a:p>
            <a:endParaRPr lang="de-AT" sz="4400" b="0" dirty="0">
              <a:ea typeface="+mj-ea"/>
              <a:cs typeface="+mj-cs"/>
            </a:endParaRPr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3AE46B55-670B-55B6-3257-A12A7CC8DE83}"/>
              </a:ext>
            </a:extLst>
          </p:cNvPr>
          <p:cNvSpPr/>
          <p:nvPr/>
        </p:nvSpPr>
        <p:spPr>
          <a:xfrm>
            <a:off x="2409478" y="1927930"/>
            <a:ext cx="3754780" cy="107623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89D97D30-1977-C08A-EA8C-94C6CCEE2E5A}"/>
              </a:ext>
            </a:extLst>
          </p:cNvPr>
          <p:cNvCxnSpPr/>
          <p:nvPr/>
        </p:nvCxnSpPr>
        <p:spPr>
          <a:xfrm>
            <a:off x="0" y="1927930"/>
            <a:ext cx="24384000" cy="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88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E6FF686-45FA-14BC-B6FD-29BED96D3251}"/>
              </a:ext>
            </a:extLst>
          </p:cNvPr>
          <p:cNvSpPr/>
          <p:nvPr/>
        </p:nvSpPr>
        <p:spPr>
          <a:xfrm>
            <a:off x="16563186" y="6780336"/>
            <a:ext cx="6770449" cy="163140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Integrierbar ins KIS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 und am Desktop verfügbar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CE-zertifiziertes Medizinprodukt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454BC42-C2A6-48D8-CF0D-AE9E6B7FB704}"/>
              </a:ext>
            </a:extLst>
          </p:cNvPr>
          <p:cNvSpPr/>
          <p:nvPr/>
        </p:nvSpPr>
        <p:spPr>
          <a:xfrm>
            <a:off x="760289" y="6780336"/>
            <a:ext cx="7477700" cy="25793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Automatische Insulin-Dosisberechnung am </a:t>
            </a:r>
            <a:r>
              <a:rPr lang="de-AT" sz="2800" b="0" kern="1200" dirty="0" err="1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point</a:t>
            </a: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de-AT" sz="2800" b="0" kern="1200" dirty="0" err="1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-care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Evidenzbasiert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Klinisch erprobt</a:t>
            </a:r>
            <a:b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effektiv, effizient und sicher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2BAAF4C-35CA-7F8B-F763-A956B3976D3D}"/>
              </a:ext>
            </a:extLst>
          </p:cNvPr>
          <p:cNvSpPr/>
          <p:nvPr/>
        </p:nvSpPr>
        <p:spPr>
          <a:xfrm>
            <a:off x="8824762" y="6780336"/>
            <a:ext cx="7344598" cy="305333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Digitalisierung des gesamten Behandlungsworkflows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Vollständige elektronische Blutzuckerkurve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D266E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srgbClr val="1D26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Subkutane Insulininjektion und intravenöse Infusion (Spritzenpumpe)</a:t>
            </a:r>
          </a:p>
        </p:txBody>
      </p:sp>
      <p:pic>
        <p:nvPicPr>
          <p:cNvPr id="16" name="Grafik 15" descr="Ein Bild, das Person, Mann, drinnen, stehend enthält.&#10;&#10;Automatisch generierte Beschreibung">
            <a:extLst>
              <a:ext uri="{FF2B5EF4-FFF2-40B4-BE49-F238E27FC236}">
                <a16:creationId xmlns:a16="http://schemas.microsoft.com/office/drawing/2014/main" id="{376CDFE4-EC6C-EB21-C46C-74DA5839EE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/>
        </p:blipFill>
        <p:spPr>
          <a:xfrm>
            <a:off x="16817520" y="2550985"/>
            <a:ext cx="5997564" cy="347555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A17FC99-4F60-BEE6-7F00-75C75A5E5214}"/>
              </a:ext>
            </a:extLst>
          </p:cNvPr>
          <p:cNvSpPr/>
          <p:nvPr/>
        </p:nvSpPr>
        <p:spPr>
          <a:xfrm>
            <a:off x="811551" y="10552105"/>
            <a:ext cx="23180758" cy="1825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sz="4000" kern="1200" dirty="0" err="1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GlucoTab</a:t>
            </a:r>
            <a:r>
              <a:rPr lang="de-AT" sz="400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 ist ein Medizinprodukt der Klasse 2a und  passt in die FTB 3,4,5 des KHZG!</a:t>
            </a:r>
            <a:br>
              <a:rPr lang="de-AT" sz="400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de-AT" sz="4000" kern="1200" dirty="0" err="1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GlucoTab</a:t>
            </a:r>
            <a:r>
              <a:rPr lang="de-AT" sz="400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 ist in Österreich und in der Schweiz bereits in mehr als 20 Kliniken im Routineeinsatz! 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2A91D5E-6B2D-35DF-4AED-4214BBA2047D}"/>
              </a:ext>
            </a:extLst>
          </p:cNvPr>
          <p:cNvGrpSpPr/>
          <p:nvPr/>
        </p:nvGrpSpPr>
        <p:grpSpPr>
          <a:xfrm>
            <a:off x="9072629" y="2207935"/>
            <a:ext cx="6658602" cy="3975678"/>
            <a:chOff x="4531658" y="1464334"/>
            <a:chExt cx="3042330" cy="1816496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8589971-3E8E-EF80-F1D3-45E04635D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658" y="1464334"/>
              <a:ext cx="3042330" cy="1816496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C5A8C12-B7FC-9261-1863-8369F9FAA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87" y="1654137"/>
              <a:ext cx="3017529" cy="1623613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324B936-3900-0C5B-0930-50C434D8F63C}"/>
              </a:ext>
            </a:extLst>
          </p:cNvPr>
          <p:cNvGrpSpPr/>
          <p:nvPr/>
        </p:nvGrpSpPr>
        <p:grpSpPr>
          <a:xfrm>
            <a:off x="1023012" y="2250953"/>
            <a:ext cx="6963328" cy="3932660"/>
            <a:chOff x="448800" y="1299411"/>
            <a:chExt cx="3508383" cy="1981420"/>
          </a:xfrm>
        </p:grpSpPr>
        <p:pic>
          <p:nvPicPr>
            <p:cNvPr id="22" name="Grafik 21" descr="Ein Bild, das Text, Elektronik, Parkplatz enthält.&#10;&#10;Automatisch generierte Beschreibung">
              <a:extLst>
                <a:ext uri="{FF2B5EF4-FFF2-40B4-BE49-F238E27FC236}">
                  <a16:creationId xmlns:a16="http://schemas.microsoft.com/office/drawing/2014/main" id="{8828B014-95C6-7247-ACB0-8BBB72799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381" y="1299411"/>
              <a:ext cx="1321802" cy="198142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9F3037-1107-96AC-8019-E2505E304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00" y="1521929"/>
              <a:ext cx="2172428" cy="1550627"/>
            </a:xfrm>
            <a:prstGeom prst="rect">
              <a:avLst/>
            </a:prstGeom>
          </p:spPr>
        </p:pic>
      </p:grpSp>
      <p:sp>
        <p:nvSpPr>
          <p:cNvPr id="24" name="Titel 23">
            <a:extLst>
              <a:ext uri="{FF2B5EF4-FFF2-40B4-BE49-F238E27FC236}">
                <a16:creationId xmlns:a16="http://schemas.microsoft.com/office/drawing/2014/main" id="{4D3BDCF5-8058-B230-9EB5-0F24C7F1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2430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 build="p"/>
      <p:bldP spid="15" grpId="0" uiExpand="1" build="p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2"/>
          <p:cNvGraphicFramePr/>
          <p:nvPr>
            <p:extLst>
              <p:ext uri="{D42A27DB-BD31-4B8C-83A1-F6EECF244321}">
                <p14:modId xmlns:p14="http://schemas.microsoft.com/office/powerpoint/2010/main" val="3164266192"/>
              </p:ext>
            </p:extLst>
          </p:nvPr>
        </p:nvGraphicFramePr>
        <p:xfrm>
          <a:off x="1727200" y="2222500"/>
          <a:ext cx="22099786" cy="9864282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280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Herausforderung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Problemstellung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Aufgabenstellung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Ziele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chemeClr val="bg1"/>
                          </a:solidFill>
                        </a:rPr>
                        <a:t>Lösungsszenarien</a:t>
                      </a:r>
                      <a:endParaRPr sz="3000" dirty="0">
                        <a:solidFill>
                          <a:schemeClr val="bg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Zusammenfassung und Fazit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Ausblick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und Angebot an das Wahlvolk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lektronik, Parkplatz enthält.&#10;&#10;Automatisch generierte Beschreibung">
            <a:extLst>
              <a:ext uri="{FF2B5EF4-FFF2-40B4-BE49-F238E27FC236}">
                <a16:creationId xmlns:a16="http://schemas.microsoft.com/office/drawing/2014/main" id="{1B174C34-685F-19FE-D932-8A8269261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266" y="3382661"/>
            <a:ext cx="3130208" cy="4692274"/>
          </a:xfrm>
          <a:prstGeom prst="rect">
            <a:avLst/>
          </a:prstGeom>
        </p:spPr>
      </p:pic>
      <p:sp>
        <p:nvSpPr>
          <p:cNvPr id="24" name="Titel 2">
            <a:extLst>
              <a:ext uri="{FF2B5EF4-FFF2-40B4-BE49-F238E27FC236}">
                <a16:creationId xmlns:a16="http://schemas.microsoft.com/office/drawing/2014/main" id="{18D8B94C-1DE1-0293-9511-366F9A1DE01C}"/>
              </a:ext>
            </a:extLst>
          </p:cNvPr>
          <p:cNvSpPr txBox="1">
            <a:spLocks/>
          </p:cNvSpPr>
          <p:nvPr/>
        </p:nvSpPr>
        <p:spPr>
          <a:xfrm>
            <a:off x="7721758" y="2117813"/>
            <a:ext cx="8596668" cy="769441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400" b="0">
                <a:solidFill>
                  <a:srgbClr val="1D266E"/>
                </a:solidFill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dirty="0"/>
              <a:t>Prozess aus Sicht der Pflege</a:t>
            </a:r>
          </a:p>
        </p:txBody>
      </p:sp>
      <p:pic>
        <p:nvPicPr>
          <p:cNvPr id="25" name="Picture 4" descr="2,123 Blutzuckermessgerät Vektorgrafiken, Cliparts und Illustrationen  Kaufen - 123RF">
            <a:extLst>
              <a:ext uri="{FF2B5EF4-FFF2-40B4-BE49-F238E27FC236}">
                <a16:creationId xmlns:a16="http://schemas.microsoft.com/office/drawing/2014/main" id="{9A9F0BCD-8810-438D-8D00-D361D2BEB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9" t="18180" r="26589" b="17101"/>
          <a:stretch/>
        </p:blipFill>
        <p:spPr bwMode="auto">
          <a:xfrm>
            <a:off x="1340886" y="3492648"/>
            <a:ext cx="2298053" cy="31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B21091D-082D-FB4E-91FF-97C975FF73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" r="-711"/>
          <a:stretch/>
        </p:blipFill>
        <p:spPr>
          <a:xfrm>
            <a:off x="9129598" y="3543194"/>
            <a:ext cx="5921330" cy="4167237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A8548895-B6FF-5BC4-7A8F-5EC57C776B81}"/>
              </a:ext>
            </a:extLst>
          </p:cNvPr>
          <p:cNvSpPr/>
          <p:nvPr/>
        </p:nvSpPr>
        <p:spPr>
          <a:xfrm>
            <a:off x="8833839" y="8471967"/>
            <a:ext cx="9425471" cy="265700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Automatische Insulin-Dosisberechnung</a:t>
            </a:r>
            <a:b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Blutzucker und Mahlzeit berücksichtigt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endParaRPr lang="de-AT" sz="2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endParaRPr lang="de-AT" sz="2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Dokumentation der Insulingabe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5F397B7-BF31-E394-3C47-B3B99AC00558}"/>
              </a:ext>
            </a:extLst>
          </p:cNvPr>
          <p:cNvSpPr/>
          <p:nvPr/>
        </p:nvSpPr>
        <p:spPr>
          <a:xfrm>
            <a:off x="1472326" y="8471967"/>
            <a:ext cx="7574847" cy="30540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Blutzuckermessung</a:t>
            </a:r>
            <a:b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mit Point-</a:t>
            </a:r>
            <a:r>
              <a:rPr lang="de-AT" sz="2800" b="0" kern="1200" dirty="0" err="1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of</a:t>
            </a: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-Care-</a:t>
            </a:r>
            <a:r>
              <a:rPr lang="de-AT" sz="2800" b="0" kern="1200" dirty="0" err="1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Testing</a:t>
            </a:r>
            <a:endParaRPr lang="de-AT" sz="2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Patient identifizieren</a:t>
            </a:r>
            <a:b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mittels Barcode-Scan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Sofortige Übertragung</a:t>
            </a:r>
            <a:b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des Messwerts über WLAN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26BF52-7F93-A703-3EEE-F62C12E6F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951" y="3712144"/>
            <a:ext cx="4215834" cy="4215834"/>
          </a:xfrm>
          <a:prstGeom prst="rect">
            <a:avLst/>
          </a:prstGeom>
        </p:spPr>
      </p:pic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FFBA6407-706B-7B36-628D-5C6071F2BE9A}"/>
              </a:ext>
            </a:extLst>
          </p:cNvPr>
          <p:cNvSpPr/>
          <p:nvPr/>
        </p:nvSpPr>
        <p:spPr>
          <a:xfrm rot="16200000" flipV="1">
            <a:off x="6454823" y="6300463"/>
            <a:ext cx="948392" cy="348474"/>
          </a:xfrm>
          <a:prstGeom prst="triangle">
            <a:avLst/>
          </a:prstGeom>
          <a:solidFill>
            <a:srgbClr val="EBEBEB">
              <a:lumMod val="65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BD2D8CC5-66F0-8B09-70E7-A5F8AA42468B}"/>
              </a:ext>
            </a:extLst>
          </p:cNvPr>
          <p:cNvSpPr/>
          <p:nvPr/>
        </p:nvSpPr>
        <p:spPr>
          <a:xfrm rot="16200000" flipV="1">
            <a:off x="17450278" y="6300463"/>
            <a:ext cx="948392" cy="348474"/>
          </a:xfrm>
          <a:prstGeom prst="triangle">
            <a:avLst/>
          </a:prstGeom>
          <a:solidFill>
            <a:srgbClr val="EBEBEB">
              <a:lumMod val="65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6A75A89-CB8B-BD43-E7B9-F18309C1ED1A}"/>
              </a:ext>
            </a:extLst>
          </p:cNvPr>
          <p:cNvSpPr/>
          <p:nvPr/>
        </p:nvSpPr>
        <p:spPr>
          <a:xfrm>
            <a:off x="18298968" y="8471967"/>
            <a:ext cx="4072898" cy="5302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Insulininjektion</a:t>
            </a:r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138AF0FD-5EA7-1E3A-7209-CBBE733BDC08}"/>
              </a:ext>
            </a:extLst>
          </p:cNvPr>
          <p:cNvSpPr/>
          <p:nvPr/>
        </p:nvSpPr>
        <p:spPr>
          <a:xfrm flipV="1">
            <a:off x="11361934" y="9818336"/>
            <a:ext cx="948392" cy="348474"/>
          </a:xfrm>
          <a:prstGeom prst="triangle">
            <a:avLst/>
          </a:prstGeom>
          <a:solidFill>
            <a:srgbClr val="EBEBEB">
              <a:lumMod val="65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4" name="Picture 4" descr="47,482 Scanner Vektorgrafiken, Cliparts und Illustrationen Kaufen - 123RF">
            <a:extLst>
              <a:ext uri="{FF2B5EF4-FFF2-40B4-BE49-F238E27FC236}">
                <a16:creationId xmlns:a16="http://schemas.microsoft.com/office/drawing/2014/main" id="{F03459E9-ED53-D97F-2C6E-F693A1076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8" t="12091" r="6199" b="25438"/>
          <a:stretch/>
        </p:blipFill>
        <p:spPr bwMode="auto">
          <a:xfrm>
            <a:off x="3559005" y="2570389"/>
            <a:ext cx="1035256" cy="22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Ein Bild, das Text, Elektronik, Parkplatz enthält.&#10;&#10;Automatisch generierte Beschreibung">
            <a:extLst>
              <a:ext uri="{FF2B5EF4-FFF2-40B4-BE49-F238E27FC236}">
                <a16:creationId xmlns:a16="http://schemas.microsoft.com/office/drawing/2014/main" id="{240F3D61-1657-8187-B294-9924BA41F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32" y="3087518"/>
            <a:ext cx="3082487" cy="46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9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8" grpId="0"/>
      <p:bldP spid="30" grpId="0" animBg="1"/>
      <p:bldP spid="31" grpId="0" animBg="1"/>
      <p:bldP spid="32" grpId="0" uiExpand="1" build="p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feil nach rechts 10">
            <a:extLst>
              <a:ext uri="{FF2B5EF4-FFF2-40B4-BE49-F238E27FC236}">
                <a16:creationId xmlns:a16="http://schemas.microsoft.com/office/drawing/2014/main" id="{81A5D0B4-72DD-9DA5-B1B1-E940B741C672}"/>
              </a:ext>
            </a:extLst>
          </p:cNvPr>
          <p:cNvSpPr/>
          <p:nvPr/>
        </p:nvSpPr>
        <p:spPr bwMode="auto">
          <a:xfrm>
            <a:off x="3931278" y="6717492"/>
            <a:ext cx="116017" cy="513564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43200" tIns="0" rIns="432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endParaRPr lang="de-AT" sz="1680" b="0" kern="1200"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FC4EDFC-7C7D-BAD7-5999-0B17245E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0820" y="5194847"/>
            <a:ext cx="5598513" cy="49096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1E63EBD-0F5E-B3DB-E10A-1499DEBDDFA2}"/>
              </a:ext>
            </a:extLst>
          </p:cNvPr>
          <p:cNvSpPr txBox="1"/>
          <p:nvPr/>
        </p:nvSpPr>
        <p:spPr>
          <a:xfrm>
            <a:off x="8889707" y="10573688"/>
            <a:ext cx="5849855" cy="10042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sz="2800" b="0" kern="1200" dirty="0">
                <a:solidFill>
                  <a:prstClr val="black">
                    <a:lumMod val="60000"/>
                    <a:lumOff val="40000"/>
                  </a:prstClr>
                </a:solidFill>
                <a:latin typeface="Trebuchet MS" panose="020B0603020202020204"/>
                <a:ea typeface="+mn-ea"/>
                <a:cs typeface="+mn-cs"/>
              </a:rPr>
              <a:t>Blutzuckermessung und Insulingaben eigenständig </a:t>
            </a:r>
            <a:r>
              <a:rPr lang="de-AT" sz="2800" b="0" kern="1200" dirty="0">
                <a:solidFill>
                  <a:prstClr val="black">
                    <a:lumMod val="60000"/>
                    <a:lumOff val="40000"/>
                  </a:prstClr>
                </a:solidFill>
                <a:latin typeface="Trebuchet MS" panose="020B0603020202020204"/>
                <a:ea typeface="+mn-ea"/>
                <a:cs typeface="Segoe UI Semibold" panose="020B0702040204020203" pitchFamily="34" charset="0"/>
              </a:rPr>
              <a:t>durch die Pflege.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2FB104C-B90A-92BA-72B1-A5618A86FAB8}"/>
              </a:ext>
            </a:extLst>
          </p:cNvPr>
          <p:cNvSpPr/>
          <p:nvPr/>
        </p:nvSpPr>
        <p:spPr>
          <a:xfrm>
            <a:off x="16286310" y="8391489"/>
            <a:ext cx="8058854" cy="175830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defTabSz="914400" hangingPunct="1">
              <a:spcBef>
                <a:spcPts val="0"/>
              </a:spcBef>
            </a:pPr>
            <a:r>
              <a:rPr lang="de-AT" sz="280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Visite - </a:t>
            </a:r>
            <a:r>
              <a:rPr lang="de-AT" sz="2800" b="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Therapieanpassung</a:t>
            </a:r>
            <a:br>
              <a:rPr lang="de-AT" sz="2800" b="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</a:br>
            <a:endParaRPr lang="de-AT" sz="1600" b="0" kern="1200" dirty="0">
              <a:solidFill>
                <a:srgbClr val="1D266E"/>
              </a:solidFill>
              <a:latin typeface="Trebuchet MS" panose="020B0603020202020204"/>
              <a:ea typeface="+mn-ea"/>
              <a:cs typeface="+mn-cs"/>
            </a:endParaRP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Vorschlag zur </a:t>
            </a:r>
            <a:r>
              <a:rPr lang="de-AT" sz="2800" b="0" kern="1200" dirty="0" err="1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Dosistitrierung</a:t>
            </a:r>
            <a:endParaRPr lang="de-AT" sz="2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Vollständige elektronische Blutzuckerkurve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23F6057-D9E3-42DE-1A49-C9A9EDFDB6A9}"/>
              </a:ext>
            </a:extLst>
          </p:cNvPr>
          <p:cNvSpPr/>
          <p:nvPr/>
        </p:nvSpPr>
        <p:spPr>
          <a:xfrm>
            <a:off x="938528" y="10377772"/>
            <a:ext cx="6737477" cy="223227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defTabSz="914400" hangingPunct="1">
              <a:spcBef>
                <a:spcPts val="0"/>
              </a:spcBef>
            </a:pPr>
            <a:r>
              <a:rPr lang="de-AT" sz="280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Verordnung der Therapie in </a:t>
            </a:r>
            <a:r>
              <a:rPr lang="de-AT" sz="2800" kern="1200" dirty="0" err="1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GlucoTab</a:t>
            </a:r>
            <a:br>
              <a:rPr lang="de-AT" sz="2800" b="0" kern="1200" dirty="0">
                <a:solidFill>
                  <a:srgbClr val="1FA8B6"/>
                </a:solidFill>
                <a:latin typeface="Trebuchet MS" panose="020B0603020202020204"/>
                <a:ea typeface="+mn-ea"/>
                <a:cs typeface="+mn-cs"/>
              </a:rPr>
            </a:br>
            <a:endParaRPr lang="de-AT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Vorschlag Insulin-Startdosis</a:t>
            </a: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265A2"/>
              </a:buClr>
              <a:buFont typeface="Wingdings" panose="05000000000000000000" pitchFamily="2" charset="2"/>
              <a:buChar char="Ø"/>
            </a:pP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Übernahme der Vortherapie</a:t>
            </a:r>
            <a:b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de-AT" sz="28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(Schnittstelle in Vorbereitung)</a:t>
            </a:r>
          </a:p>
        </p:txBody>
      </p:sp>
      <p:pic>
        <p:nvPicPr>
          <p:cNvPr id="25" name="Inhaltsplatzhalter 5">
            <a:extLst>
              <a:ext uri="{FF2B5EF4-FFF2-40B4-BE49-F238E27FC236}">
                <a16:creationId xmlns:a16="http://schemas.microsoft.com/office/drawing/2014/main" id="{6596D3F7-1440-8475-7FAE-1C846FC2B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9" b="27237"/>
          <a:stretch/>
        </p:blipFill>
        <p:spPr>
          <a:xfrm>
            <a:off x="693521" y="2895939"/>
            <a:ext cx="6432810" cy="3533176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13FAFA9-C41F-AFCB-73C6-B6310672FA0A}"/>
              </a:ext>
            </a:extLst>
          </p:cNvPr>
          <p:cNvGrpSpPr/>
          <p:nvPr/>
        </p:nvGrpSpPr>
        <p:grpSpPr>
          <a:xfrm>
            <a:off x="16629895" y="3193712"/>
            <a:ext cx="5830664" cy="3733610"/>
            <a:chOff x="8323379" y="1387290"/>
            <a:chExt cx="3566709" cy="2441241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2BF8551-34D6-36F3-E0BC-A14E6FE46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379" y="1387290"/>
              <a:ext cx="3566709" cy="2129588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C5A8492-0E6F-C29E-20C0-B6EBEFB1A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33404" y="1590971"/>
              <a:ext cx="3537633" cy="2237560"/>
            </a:xfrm>
            <a:prstGeom prst="rect">
              <a:avLst/>
            </a:prstGeom>
          </p:spPr>
        </p:pic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FC65015-9BD3-841B-2BD4-1A3342103E6B}"/>
                </a:ext>
              </a:extLst>
            </p:cNvPr>
            <p:cNvSpPr/>
            <p:nvPr/>
          </p:nvSpPr>
          <p:spPr>
            <a:xfrm>
              <a:off x="8333404" y="1387290"/>
              <a:ext cx="3537633" cy="2441241"/>
            </a:xfrm>
            <a:prstGeom prst="rect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FFB75402-D6FE-3D97-8811-40CFEC839CFF}"/>
              </a:ext>
            </a:extLst>
          </p:cNvPr>
          <p:cNvSpPr/>
          <p:nvPr/>
        </p:nvSpPr>
        <p:spPr>
          <a:xfrm>
            <a:off x="1335466" y="6504895"/>
            <a:ext cx="4273753" cy="59285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sz="3200" b="0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Absprung aus KIS</a:t>
            </a:r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D41E2D5C-FF77-4266-74BC-04950CDD8777}"/>
              </a:ext>
            </a:extLst>
          </p:cNvPr>
          <p:cNvSpPr/>
          <p:nvPr/>
        </p:nvSpPr>
        <p:spPr>
          <a:xfrm rot="16200000" flipV="1">
            <a:off x="6942672" y="9304885"/>
            <a:ext cx="948392" cy="348474"/>
          </a:xfrm>
          <a:prstGeom prst="triangle">
            <a:avLst/>
          </a:prstGeom>
          <a:solidFill>
            <a:srgbClr val="EBEBEB">
              <a:lumMod val="65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F7C0172A-DD43-8287-4F8E-01ED1D982750}"/>
              </a:ext>
            </a:extLst>
          </p:cNvPr>
          <p:cNvSpPr/>
          <p:nvPr/>
        </p:nvSpPr>
        <p:spPr>
          <a:xfrm rot="16200000" flipV="1">
            <a:off x="15687136" y="7245473"/>
            <a:ext cx="948392" cy="348474"/>
          </a:xfrm>
          <a:prstGeom prst="triangle">
            <a:avLst/>
          </a:prstGeom>
          <a:solidFill>
            <a:srgbClr val="EBEBEB">
              <a:lumMod val="65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1C9360BB-D458-4D65-9ADD-DB84A470964A}"/>
              </a:ext>
            </a:extLst>
          </p:cNvPr>
          <p:cNvSpPr/>
          <p:nvPr/>
        </p:nvSpPr>
        <p:spPr>
          <a:xfrm flipV="1">
            <a:off x="2970807" y="7227282"/>
            <a:ext cx="948392" cy="348474"/>
          </a:xfrm>
          <a:prstGeom prst="triangle">
            <a:avLst/>
          </a:prstGeom>
          <a:solidFill>
            <a:srgbClr val="EBEBEB">
              <a:lumMod val="65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09C2AE7-6308-9785-A175-D30D85410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46" y="7705288"/>
            <a:ext cx="6411608" cy="2260656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09D7C1FB-672E-3BDE-2138-66D81C2FB526}"/>
              </a:ext>
            </a:extLst>
          </p:cNvPr>
          <p:cNvSpPr/>
          <p:nvPr/>
        </p:nvSpPr>
        <p:spPr>
          <a:xfrm>
            <a:off x="9988397" y="4376308"/>
            <a:ext cx="2509909" cy="5302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sz="2800" kern="1200" dirty="0">
                <a:solidFill>
                  <a:prstClr val="black">
                    <a:lumMod val="60000"/>
                    <a:lumOff val="40000"/>
                  </a:prstClr>
                </a:solidFill>
                <a:latin typeface="Trebuchet MS" panose="020B0603020202020204"/>
                <a:ea typeface="+mn-ea"/>
                <a:cs typeface="+mn-cs"/>
              </a:rPr>
              <a:t>Pflege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8DB5D08-B6D3-D285-536D-FA3438ED266D}"/>
              </a:ext>
            </a:extLst>
          </p:cNvPr>
          <p:cNvCxnSpPr>
            <a:cxnSpLocks/>
          </p:cNvCxnSpPr>
          <p:nvPr/>
        </p:nvCxnSpPr>
        <p:spPr>
          <a:xfrm>
            <a:off x="7645323" y="3324225"/>
            <a:ext cx="0" cy="908685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40000"/>
                <a:lumOff val="60000"/>
              </a:sysClr>
            </a:solidFill>
            <a:prstDash val="dash"/>
          </a:ln>
          <a:effectLst/>
        </p:spPr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05EB9A2-E435-8AB2-48A0-798637A59031}"/>
              </a:ext>
            </a:extLst>
          </p:cNvPr>
          <p:cNvCxnSpPr>
            <a:cxnSpLocks/>
          </p:cNvCxnSpPr>
          <p:nvPr/>
        </p:nvCxnSpPr>
        <p:spPr>
          <a:xfrm>
            <a:off x="15767317" y="3197056"/>
            <a:ext cx="0" cy="934118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40000"/>
                <a:lumOff val="60000"/>
              </a:sysClr>
            </a:solidFill>
            <a:prstDash val="dash"/>
          </a:ln>
          <a:effectLst/>
        </p:spPr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46A1BF59-64F9-23E1-144D-8539DBAD97FB}"/>
              </a:ext>
            </a:extLst>
          </p:cNvPr>
          <p:cNvSpPr/>
          <p:nvPr/>
        </p:nvSpPr>
        <p:spPr>
          <a:xfrm>
            <a:off x="6525589" y="2117599"/>
            <a:ext cx="10808974" cy="76944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de-AT" sz="4400" b="0" dirty="0">
                <a:solidFill>
                  <a:srgbClr val="1D266E"/>
                </a:solidFill>
                <a:ea typeface="+mj-ea"/>
                <a:cs typeface="+mj-cs"/>
              </a:rPr>
              <a:t>Ärztliche Aufgaben und Prozesse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ED81C734-5B59-CE1F-5A32-14CF0698A17E}"/>
              </a:ext>
            </a:extLst>
          </p:cNvPr>
          <p:cNvSpPr/>
          <p:nvPr/>
        </p:nvSpPr>
        <p:spPr>
          <a:xfrm>
            <a:off x="16335569" y="10377772"/>
            <a:ext cx="8058854" cy="175830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defTabSz="914400" hangingPunct="1">
              <a:spcBef>
                <a:spcPts val="0"/>
              </a:spcBef>
            </a:pPr>
            <a:r>
              <a:rPr lang="de-AT" sz="280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Entlassung - </a:t>
            </a:r>
            <a:r>
              <a:rPr lang="de-AT" sz="2800" b="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  <a:t>Therapieempfehlung</a:t>
            </a:r>
            <a:br>
              <a:rPr lang="de-AT" sz="2800" b="0" kern="1200" dirty="0">
                <a:solidFill>
                  <a:srgbClr val="1D266E"/>
                </a:solidFill>
                <a:latin typeface="Trebuchet MS" panose="020B0603020202020204"/>
                <a:ea typeface="+mn-ea"/>
                <a:cs typeface="+mn-cs"/>
              </a:rPr>
            </a:br>
            <a:endParaRPr lang="de-AT" sz="1600" b="0" kern="1200" dirty="0">
              <a:solidFill>
                <a:srgbClr val="1D266E"/>
              </a:solidFill>
              <a:latin typeface="Trebuchet MS" panose="020B0603020202020204"/>
              <a:ea typeface="+mn-ea"/>
              <a:cs typeface="+mn-cs"/>
            </a:endParaRP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2800" b="0" kern="1200" dirty="0" err="1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Entlassdokumente</a:t>
            </a:r>
            <a:endParaRPr lang="de-AT" sz="2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  <a:p>
            <a:pPr marL="457200" indent="-457200" algn="l" defTabSz="91440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2800" b="0" kern="1200" dirty="0" err="1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Entlassmedikation</a:t>
            </a:r>
            <a:endParaRPr lang="de-AT" sz="2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5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1" grpId="0" animBg="1"/>
      <p:bldP spid="32" grpId="0" animBg="1"/>
      <p:bldP spid="33" grpId="0" animBg="1"/>
      <p:bldP spid="3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fik 55">
            <a:extLst>
              <a:ext uri="{FF2B5EF4-FFF2-40B4-BE49-F238E27FC236}">
                <a16:creationId xmlns:a16="http://schemas.microsoft.com/office/drawing/2014/main" id="{F9E37EAB-96DB-EC02-75D5-691499D8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4" y="3154888"/>
            <a:ext cx="16379301" cy="9301300"/>
          </a:xfrm>
          <a:prstGeom prst="rect">
            <a:avLst/>
          </a:prstGeom>
        </p:spPr>
      </p:pic>
      <p:sp>
        <p:nvSpPr>
          <p:cNvPr id="57" name="Rechteck 56">
            <a:extLst>
              <a:ext uri="{FF2B5EF4-FFF2-40B4-BE49-F238E27FC236}">
                <a16:creationId xmlns:a16="http://schemas.microsoft.com/office/drawing/2014/main" id="{590555F8-3367-5719-AB42-5AF8127727A6}"/>
              </a:ext>
            </a:extLst>
          </p:cNvPr>
          <p:cNvSpPr/>
          <p:nvPr/>
        </p:nvSpPr>
        <p:spPr>
          <a:xfrm>
            <a:off x="6525589" y="2117599"/>
            <a:ext cx="10808974" cy="76944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de-AT" sz="4400" b="0" dirty="0">
                <a:solidFill>
                  <a:srgbClr val="1D266E"/>
                </a:solidFill>
                <a:ea typeface="+mj-ea"/>
                <a:cs typeface="+mj-cs"/>
              </a:rPr>
              <a:t>Technische Integration</a:t>
            </a:r>
          </a:p>
        </p:txBody>
      </p:sp>
    </p:spTree>
    <p:extLst>
      <p:ext uri="{BB962C8B-B14F-4D97-AF65-F5344CB8AC3E}">
        <p14:creationId xmlns:p14="http://schemas.microsoft.com/office/powerpoint/2010/main" val="234276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 idx="4294967295"/>
          </p:nvPr>
        </p:nvSpPr>
        <p:spPr>
          <a:xfrm>
            <a:off x="0" y="444500"/>
            <a:ext cx="13388975" cy="906463"/>
          </a:xfrm>
          <a:prstGeom prst="rect">
            <a:avLst/>
          </a:prstGeom>
          <a:noFill/>
        </p:spPr>
        <p:txBody>
          <a:bodyPr lIns="45718" tIns="45718" rIns="45718" bIns="45718" anchor="t"/>
          <a:lstStyle/>
          <a:p>
            <a:r>
              <a:t>Agenda</a:t>
            </a:r>
          </a:p>
        </p:txBody>
      </p:sp>
      <p:graphicFrame>
        <p:nvGraphicFramePr>
          <p:cNvPr id="4" name="Table 32"/>
          <p:cNvGraphicFramePr/>
          <p:nvPr>
            <p:extLst>
              <p:ext uri="{D42A27DB-BD31-4B8C-83A1-F6EECF244321}">
                <p14:modId xmlns:p14="http://schemas.microsoft.com/office/powerpoint/2010/main" val="4144789719"/>
              </p:ext>
            </p:extLst>
          </p:nvPr>
        </p:nvGraphicFramePr>
        <p:xfrm>
          <a:off x="1727200" y="2222500"/>
          <a:ext cx="22099786" cy="9864282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280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Herausforderung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Problemstellung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Aufgabenstellung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Ziele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Lösungsszenarien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chemeClr val="bg1"/>
                          </a:solidFill>
                        </a:rPr>
                        <a:t>   Zusammenfassung und Fazit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Ausblick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und Angebot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nfache Frage, einfache Antwort: Fragebeantwortung im  Content-Management-System">
            <a:extLst>
              <a:ext uri="{FF2B5EF4-FFF2-40B4-BE49-F238E27FC236}">
                <a16:creationId xmlns:a16="http://schemas.microsoft.com/office/drawing/2014/main" id="{BBCA0FDA-BA68-2A34-31BD-8E5642D75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r="1359"/>
          <a:stretch/>
        </p:blipFill>
        <p:spPr bwMode="auto">
          <a:xfrm>
            <a:off x="8396826" y="4657468"/>
            <a:ext cx="7485572" cy="707880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72427" y="6241407"/>
            <a:ext cx="8276273" cy="1708158"/>
          </a:xfrm>
          <a:prstGeom prst="rect">
            <a:avLst/>
          </a:prstGeom>
          <a:gradFill>
            <a:gsLst>
              <a:gs pos="0">
                <a:srgbClr val="0074B9"/>
              </a:gs>
              <a:gs pos="100000">
                <a:srgbClr val="1D266E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b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Personalintensiv </a:t>
            </a:r>
          </a:p>
          <a:p>
            <a:pPr algn="r"/>
            <a:r>
              <a:rPr lang="de-DE" sz="2400" dirty="0"/>
              <a:t>bei Pflegemangel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2427" y="10344220"/>
            <a:ext cx="8276273" cy="1708158"/>
          </a:xfrm>
          <a:prstGeom prst="rect">
            <a:avLst/>
          </a:prstGeom>
          <a:gradFill>
            <a:gsLst>
              <a:gs pos="0">
                <a:srgbClr val="0074B9"/>
              </a:gs>
              <a:gs pos="100000">
                <a:srgbClr val="1D266E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b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Hohes Risiko</a:t>
            </a:r>
          </a:p>
          <a:p>
            <a:pPr algn="r"/>
            <a:r>
              <a:rPr lang="de-DE" sz="2800" dirty="0"/>
              <a:t>bei niedrigem Wissenstand &amp; fehlenden Standards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72427" y="8282595"/>
            <a:ext cx="8276273" cy="1708158"/>
          </a:xfrm>
          <a:prstGeom prst="rect">
            <a:avLst/>
          </a:prstGeom>
          <a:gradFill>
            <a:gsLst>
              <a:gs pos="0">
                <a:srgbClr val="0074B9"/>
              </a:gs>
              <a:gs pos="100000">
                <a:srgbClr val="1D266E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b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Hohe Kosten</a:t>
            </a:r>
          </a:p>
          <a:p>
            <a:pPr algn="r"/>
            <a:r>
              <a:rPr lang="de-DE" sz="2800" dirty="0"/>
              <a:t>bei schlechter Versorgungsgüte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72427" y="4359770"/>
            <a:ext cx="8276273" cy="1646603"/>
          </a:xfrm>
          <a:prstGeom prst="rect">
            <a:avLst/>
          </a:prstGeom>
          <a:gradFill>
            <a:gsLst>
              <a:gs pos="0">
                <a:srgbClr val="0074B9"/>
              </a:gs>
              <a:gs pos="100000">
                <a:srgbClr val="1D266E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Hohe Komplexität</a:t>
            </a:r>
            <a:endParaRPr kumimoji="0" lang="de-DE" sz="3600" b="0" i="0" u="none" strike="noStrike" normalizeH="0" baseline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Viele Akteure, viele Handgriffe, viele Dokumente</a:t>
            </a:r>
            <a:endParaRPr kumimoji="0" lang="de-DE" sz="2400" b="0" i="0" u="none" strike="noStrike" normalizeH="0" baseline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Arial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B3A8A65-47B5-E14B-8D34-3346ADD0134E}"/>
              </a:ext>
            </a:extLst>
          </p:cNvPr>
          <p:cNvSpPr txBox="1"/>
          <p:nvPr/>
        </p:nvSpPr>
        <p:spPr>
          <a:xfrm>
            <a:off x="15630525" y="4359770"/>
            <a:ext cx="8505825" cy="1646603"/>
          </a:xfrm>
          <a:prstGeom prst="rect">
            <a:avLst/>
          </a:prstGeom>
          <a:gradFill>
            <a:gsLst>
              <a:gs pos="0">
                <a:srgbClr val="00A8B7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Digitales Aufgabenmanagement</a:t>
            </a:r>
            <a:endParaRPr kumimoji="0" lang="de-DE" sz="36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Standardisierung &amp; Struktur statt Chaos!</a:t>
            </a:r>
            <a:endParaRPr kumimoji="0" lang="de-DE" sz="24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05A7C34-CACE-1148-B269-6F06CF1D25EC}"/>
              </a:ext>
            </a:extLst>
          </p:cNvPr>
          <p:cNvSpPr txBox="1"/>
          <p:nvPr/>
        </p:nvSpPr>
        <p:spPr>
          <a:xfrm>
            <a:off x="15630524" y="6240098"/>
            <a:ext cx="8505825" cy="1646603"/>
          </a:xfrm>
          <a:prstGeom prst="rect">
            <a:avLst/>
          </a:prstGeom>
          <a:gradFill>
            <a:gsLst>
              <a:gs pos="0">
                <a:srgbClr val="00A8B7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Empowerment durch CDS</a:t>
            </a:r>
            <a:endParaRPr kumimoji="0" lang="de-DE" sz="36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Digitalisierung muss unterstützen statt behindern!</a:t>
            </a:r>
            <a:endParaRPr kumimoji="0" lang="de-DE" sz="24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Arial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3A09590-C0A6-DA2C-432B-743F149EDAC3}"/>
              </a:ext>
            </a:extLst>
          </p:cNvPr>
          <p:cNvSpPr txBox="1"/>
          <p:nvPr/>
        </p:nvSpPr>
        <p:spPr>
          <a:xfrm>
            <a:off x="15630525" y="8354985"/>
            <a:ext cx="8505825" cy="1646603"/>
          </a:xfrm>
          <a:prstGeom prst="rect">
            <a:avLst/>
          </a:prstGeom>
          <a:gradFill>
            <a:gsLst>
              <a:gs pos="0">
                <a:srgbClr val="00A8B7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/>
                <a:ea typeface="Arial"/>
                <a:cs typeface="Arial"/>
                <a:sym typeface="Arial"/>
              </a:rPr>
              <a:t>Bessere Behandlung – besserer</a:t>
            </a:r>
            <a:r>
              <a:rPr kumimoji="0" lang="de-DE" sz="3600" b="0" i="0" u="none" strike="noStrike" normalizeH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/>
                <a:ea typeface="Arial"/>
                <a:cs typeface="Arial"/>
                <a:sym typeface="Arial"/>
              </a:rPr>
              <a:t> Fall-DB</a:t>
            </a:r>
            <a:endParaRPr kumimoji="0" lang="de-DE" sz="36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 </a:t>
            </a:r>
            <a:r>
              <a:rPr lang="de-DE" sz="24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</a:t>
            </a:r>
            <a:r>
              <a:rPr lang="de-DE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Behandlungsqualität senkt Kosten!!</a:t>
            </a:r>
            <a:endParaRPr kumimoji="0" lang="de-DE" sz="24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0E8850-2800-F699-AA9F-593457B43EED}"/>
              </a:ext>
            </a:extLst>
          </p:cNvPr>
          <p:cNvSpPr txBox="1"/>
          <p:nvPr/>
        </p:nvSpPr>
        <p:spPr>
          <a:xfrm>
            <a:off x="15630524" y="10439470"/>
            <a:ext cx="8505826" cy="1646603"/>
          </a:xfrm>
          <a:prstGeom prst="rect">
            <a:avLst/>
          </a:prstGeom>
          <a:gradFill>
            <a:gsLst>
              <a:gs pos="0">
                <a:srgbClr val="00A8B7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Evidenzbasierte Entscheidungen</a:t>
            </a:r>
            <a:endParaRPr kumimoji="0" lang="de-DE" sz="36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CDSS, zertifiziert MDR </a:t>
            </a:r>
            <a:r>
              <a:rPr lang="de-DE" sz="24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</a:t>
            </a:r>
            <a:r>
              <a:rPr lang="de-DE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II, klinisch evaluiert </a:t>
            </a:r>
            <a:endParaRPr kumimoji="0" lang="de-DE" sz="24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Arial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1B7B54D-0EFA-7E5D-4F25-478410959AEA}"/>
              </a:ext>
            </a:extLst>
          </p:cNvPr>
          <p:cNvSpPr txBox="1"/>
          <p:nvPr/>
        </p:nvSpPr>
        <p:spPr>
          <a:xfrm>
            <a:off x="1143001" y="2437054"/>
            <a:ext cx="22145624" cy="64633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Warum brauchen wir eine digitales und intelligentes Diabetes-Management-System?</a:t>
            </a:r>
          </a:p>
        </p:txBody>
      </p:sp>
      <p:pic>
        <p:nvPicPr>
          <p:cNvPr id="36" name="Grafik 35" descr="Ein Bild, das Person, drinnen, Hand enthält.">
            <a:extLst>
              <a:ext uri="{FF2B5EF4-FFF2-40B4-BE49-F238E27FC236}">
                <a16:creationId xmlns:a16="http://schemas.microsoft.com/office/drawing/2014/main" id="{E8E07FD6-1E74-B17F-725A-385E7BC7F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81" y="4746087"/>
            <a:ext cx="7492063" cy="70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87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9" grpId="0" animBg="1"/>
      <p:bldP spid="34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D7F6687-6F69-F8DB-3E8C-30272CE15BE9}"/>
              </a:ext>
            </a:extLst>
          </p:cNvPr>
          <p:cNvSpPr txBox="1"/>
          <p:nvPr/>
        </p:nvSpPr>
        <p:spPr>
          <a:xfrm>
            <a:off x="3021367" y="3032560"/>
            <a:ext cx="18341265" cy="738650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solidFill>
                  <a:srgbClr val="1D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Gedanke zum Schluss</a:t>
            </a:r>
            <a:endParaRPr lang="de-AT" sz="3600" dirty="0">
              <a:solidFill>
                <a:srgbClr val="1D26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solidFill>
                  <a:srgbClr val="1D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 </a:t>
            </a:r>
            <a:r>
              <a:rPr lang="de-DE" sz="4000" dirty="0">
                <a:solidFill>
                  <a:srgbClr val="1D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3,4 Millionen stationäre Patienten pro Jahr </a:t>
            </a:r>
            <a:r>
              <a:rPr lang="de-DE" sz="3600" dirty="0">
                <a:solidFill>
                  <a:srgbClr val="1D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Deutschlands Krankenhäusern sind betroffen</a:t>
            </a:r>
            <a:r>
              <a:rPr lang="de-DE" dirty="0">
                <a:solidFill>
                  <a:srgbClr val="1D26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Das entspricht in etwa der Passagieranzahl des Flughafens Frankfurt in einem Monat. </a:t>
            </a:r>
            <a:endParaRPr lang="de-DE" sz="3600" dirty="0">
              <a:solidFill>
                <a:srgbClr val="1D26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600" dirty="0">
              <a:solidFill>
                <a:srgbClr val="1D26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solidFill>
                  <a:srgbClr val="1D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 sie sich vor diese Passagiere würden ohne digitale Entscheidungsunterstützung um die Welt geflogen werden!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600" dirty="0">
              <a:solidFill>
                <a:srgbClr val="1D26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>
                <a:solidFill>
                  <a:srgbClr val="1D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 wir in </a:t>
            </a:r>
            <a:r>
              <a:rPr lang="de-DE" sz="4400">
                <a:solidFill>
                  <a:srgbClr val="1D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Medizin, </a:t>
            </a:r>
            <a:r>
              <a:rPr lang="de-DE" sz="4400" dirty="0">
                <a:solidFill>
                  <a:srgbClr val="1D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können das – wir „fliegen“ noch immer analog!</a:t>
            </a:r>
            <a:endParaRPr lang="de-AT" sz="4400" dirty="0">
              <a:solidFill>
                <a:srgbClr val="1D26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35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2"/>
          <p:cNvGraphicFramePr/>
          <p:nvPr>
            <p:extLst>
              <p:ext uri="{D42A27DB-BD31-4B8C-83A1-F6EECF244321}">
                <p14:modId xmlns:p14="http://schemas.microsoft.com/office/powerpoint/2010/main" val="3784220588"/>
              </p:ext>
            </p:extLst>
          </p:nvPr>
        </p:nvGraphicFramePr>
        <p:xfrm>
          <a:off x="1727200" y="2222500"/>
          <a:ext cx="22099786" cy="9864282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280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Herausforderung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Problemstellung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Aufgabenstellung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Ziele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Lösungsszenarien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Zusammenfassung und Fazit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chemeClr val="bg1"/>
                          </a:solidFill>
                        </a:rPr>
                        <a:t>   Ausblick</a:t>
                      </a:r>
                      <a:r>
                        <a:rPr lang="de-DE" sz="3000" dirty="0">
                          <a:solidFill>
                            <a:schemeClr val="bg1"/>
                          </a:solidFill>
                        </a:rPr>
                        <a:t> und Angebot </a:t>
                      </a:r>
                      <a:endParaRPr sz="3000" dirty="0">
                        <a:solidFill>
                          <a:schemeClr val="bg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2"/>
          <p:cNvGraphicFramePr/>
          <p:nvPr>
            <p:extLst>
              <p:ext uri="{D42A27DB-BD31-4B8C-83A1-F6EECF244321}">
                <p14:modId xmlns:p14="http://schemas.microsoft.com/office/powerpoint/2010/main" val="3357844416"/>
              </p:ext>
            </p:extLst>
          </p:nvPr>
        </p:nvGraphicFramePr>
        <p:xfrm>
          <a:off x="1727200" y="2222500"/>
          <a:ext cx="22099786" cy="9864282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280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chemeClr val="bg1"/>
                          </a:solidFill>
                        </a:rPr>
                        <a:t>   Herausforderung</a:t>
                      </a:r>
                      <a:r>
                        <a:rPr lang="de-DE" sz="3000" dirty="0">
                          <a:solidFill>
                            <a:schemeClr val="bg1"/>
                          </a:solidFill>
                        </a:rPr>
                        <a:t> / Problemstellung</a:t>
                      </a:r>
                      <a:endParaRPr sz="3000" dirty="0">
                        <a:solidFill>
                          <a:schemeClr val="bg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Aufgabenstellung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Ziele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Lösungsszenarien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Zusammenfassung und Fazit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Ausblick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und Angebot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61E2DA0-4E0B-3FBC-B027-9FD34FDAB397}"/>
              </a:ext>
            </a:extLst>
          </p:cNvPr>
          <p:cNvSpPr txBox="1"/>
          <p:nvPr/>
        </p:nvSpPr>
        <p:spPr>
          <a:xfrm>
            <a:off x="3662038" y="2945183"/>
            <a:ext cx="18354583" cy="846385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de-DE" sz="4000" b="0" dirty="0">
                <a:solidFill>
                  <a:srgbClr val="000066"/>
                </a:solidFill>
              </a:rPr>
              <a:t>Wir suchen </a:t>
            </a:r>
            <a:r>
              <a:rPr lang="de-DE" sz="4000" dirty="0">
                <a:solidFill>
                  <a:srgbClr val="FF0000"/>
                </a:solidFill>
              </a:rPr>
              <a:t>zwei</a:t>
            </a:r>
            <a:r>
              <a:rPr lang="de-DE" sz="4000" b="0" dirty="0">
                <a:solidFill>
                  <a:srgbClr val="FF0000"/>
                </a:solidFill>
              </a:rPr>
              <a:t> weitere </a:t>
            </a:r>
            <a:r>
              <a:rPr lang="de-DE" sz="4000" b="0" dirty="0">
                <a:solidFill>
                  <a:srgbClr val="000066"/>
                </a:solidFill>
              </a:rPr>
              <a:t>Krankenhaus-Partner</a:t>
            </a:r>
          </a:p>
          <a:p>
            <a:pPr marL="1485900" lvl="2" indent="-571500" algn="l" eaLnBrk="0" hangingPunct="0"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de-DE" sz="4000" b="0" dirty="0">
                <a:solidFill>
                  <a:srgbClr val="000066"/>
                </a:solidFill>
              </a:rPr>
              <a:t>die </a:t>
            </a:r>
            <a:r>
              <a:rPr lang="de-DE" sz="4000" b="0" dirty="0" err="1">
                <a:solidFill>
                  <a:srgbClr val="000066"/>
                </a:solidFill>
              </a:rPr>
              <a:t>GlucoTab</a:t>
            </a:r>
            <a:r>
              <a:rPr lang="de-DE" sz="4000" b="0" dirty="0">
                <a:solidFill>
                  <a:srgbClr val="000066"/>
                </a:solidFill>
              </a:rPr>
              <a:t> im lokalen Setting  auf einer Abteilung testen möchten</a:t>
            </a:r>
          </a:p>
          <a:p>
            <a:pPr marL="1485900" lvl="2" indent="-571500" algn="l" eaLnBrk="0" hangingPunct="0"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de-DE" sz="4000" b="0" dirty="0">
                <a:solidFill>
                  <a:srgbClr val="000066"/>
                </a:solidFill>
              </a:rPr>
              <a:t>das Thema mit uns kompetent und nachhaltig voran treiben wollen.</a:t>
            </a:r>
          </a:p>
          <a:p>
            <a:pPr marL="1485900" lvl="2" indent="-571500" algn="l" eaLnBrk="0" hangingPunct="0"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endParaRPr lang="de-DE" sz="4000" b="0" dirty="0">
              <a:solidFill>
                <a:srgbClr val="000066"/>
              </a:solidFill>
            </a:endParaRPr>
          </a:p>
          <a:p>
            <a:pPr algn="l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de-DE" sz="4000" b="0" dirty="0">
                <a:solidFill>
                  <a:srgbClr val="000066"/>
                </a:solidFill>
                <a:ea typeface="ＭＳ Ｐゴシック" pitchFamily="-105" charset="-128"/>
                <a:cs typeface="ＭＳ Ｐゴシック" pitchFamily="-105" charset="-128"/>
              </a:rPr>
              <a:t>Wir bieten</a:t>
            </a:r>
          </a:p>
          <a:p>
            <a:pPr marL="1028700" lvl="1" indent="-571500" algn="l" eaLnBrk="0" hangingPunct="0"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de-DE" sz="4000" b="0" dirty="0">
                <a:solidFill>
                  <a:srgbClr val="000066"/>
                </a:solidFill>
                <a:ea typeface="ＭＳ Ｐゴシック" pitchFamily="-105" charset="-128"/>
                <a:cs typeface="ＭＳ Ｐゴシック" pitchFamily="-105" charset="-128"/>
              </a:rPr>
              <a:t>Die klinische und technische Kompetenz zur Lösung einer der größten Herausforderungen im Klinikalttag.</a:t>
            </a:r>
          </a:p>
          <a:p>
            <a:pPr marL="1028700" lvl="1" indent="-571500" algn="l" eaLnBrk="0" hangingPunct="0"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de-DE" sz="4000" i="0" dirty="0">
                <a:solidFill>
                  <a:srgbClr val="000066"/>
                </a:solidFill>
                <a:ea typeface="ＭＳ Ｐゴシック" pitchFamily="-105" charset="-128"/>
                <a:cs typeface="ＭＳ Ｐゴシック" pitchFamily="-105" charset="-128"/>
              </a:rPr>
              <a:t>Eine Teststellung </a:t>
            </a:r>
            <a:r>
              <a:rPr lang="de-DE" sz="4000" b="0" dirty="0">
                <a:solidFill>
                  <a:srgbClr val="000066"/>
                </a:solidFill>
                <a:ea typeface="ＭＳ Ｐゴシック" pitchFamily="-105" charset="-128"/>
                <a:cs typeface="ＭＳ Ｐゴシック" pitchFamily="-105" charset="-128"/>
              </a:rPr>
              <a:t>als auch Validierung und Evaluierung der verfolgten Ansätze </a:t>
            </a:r>
          </a:p>
          <a:p>
            <a:pPr marL="1028700" lvl="1" indent="-571500" algn="l" eaLnBrk="0" hangingPunct="0"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de-DE" sz="4000" b="0" dirty="0">
                <a:solidFill>
                  <a:srgbClr val="000066"/>
                </a:solidFill>
                <a:ea typeface="ＭＳ Ｐゴシック" pitchFamily="-105" charset="-128"/>
                <a:cs typeface="ＭＳ Ｐゴシック" pitchFamily="-105" charset="-128"/>
              </a:rPr>
              <a:t>Teilnahme an einem Digitalisierungsprojekt mit messbarem Impact auf die Qualität </a:t>
            </a:r>
            <a:r>
              <a:rPr lang="de-DE" sz="4000" b="0">
                <a:solidFill>
                  <a:srgbClr val="000066"/>
                </a:solidFill>
                <a:ea typeface="ＭＳ Ｐゴシック" pitchFamily="-105" charset="-128"/>
                <a:cs typeface="ＭＳ Ｐゴシック" pitchFamily="-105" charset="-128"/>
              </a:rPr>
              <a:t>der Patientenversorgung!</a:t>
            </a:r>
            <a:endParaRPr lang="de-DE" sz="4000" b="0" dirty="0">
              <a:solidFill>
                <a:srgbClr val="000066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1257300" lvl="2" indent="-342900" algn="l" eaLnBrk="0" hangingPunct="0">
              <a:spcBef>
                <a:spcPct val="20000"/>
              </a:spcBef>
              <a:buClr>
                <a:srgbClr val="000066"/>
              </a:buClr>
              <a:buFont typeface="Wingdings" pitchFamily="-105" charset="2"/>
              <a:buChar char="§"/>
            </a:pPr>
            <a:endParaRPr lang="de-DE" sz="4000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141602" y="6857999"/>
            <a:ext cx="9641511" cy="28830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20000"/>
              </a:lnSpc>
              <a:spcBef>
                <a:spcPts val="200"/>
              </a:spcBef>
              <a:defRPr sz="3000" b="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Andreas Krug</a:t>
            </a:r>
            <a:br>
              <a:rPr lang="de-DE" sz="2600" dirty="0">
                <a:solidFill>
                  <a:schemeClr val="accent3">
                    <a:lumOff val="44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endParaRPr sz="2400" dirty="0">
              <a:solidFill>
                <a:schemeClr val="accent3">
                  <a:lumOff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ts val="100"/>
              </a:spcBef>
              <a:defRPr sz="2400" b="0">
                <a:solidFill>
                  <a:srgbClr val="002060"/>
                </a:solidFill>
              </a:defRP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Neue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Stiftingtalsstraße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de-AT" dirty="0">
                <a:solidFill>
                  <a:schemeClr val="accent3">
                    <a:lumOff val="44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8010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Graz</a:t>
            </a:r>
            <a:endParaRPr dirty="0">
              <a:solidFill>
                <a:schemeClr val="accent3">
                  <a:lumOff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ts val="100"/>
              </a:spcBef>
              <a:defRPr sz="2400" b="0">
                <a:solidFill>
                  <a:srgbClr val="00206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Tel: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664  88 251 253</a:t>
            </a:r>
            <a:endParaRPr dirty="0">
              <a:solidFill>
                <a:schemeClr val="accent3">
                  <a:lumOff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ts val="100"/>
              </a:spcBef>
              <a:defRPr sz="2400" b="0">
                <a:solidFill>
                  <a:srgbClr val="00206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andreas.krug@decide-clinical.com</a:t>
            </a:r>
            <a:endParaRPr dirty="0">
              <a:solidFill>
                <a:schemeClr val="accent3">
                  <a:lumOff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ts val="100"/>
              </a:spcBef>
              <a:defRPr sz="2400" b="0">
                <a:solidFill>
                  <a:srgbClr val="00206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dirty="0">
                <a:solidFill>
                  <a:srgbClr val="1D26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u="sng" dirty="0">
                <a:solidFill>
                  <a:srgbClr val="1D266E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de-AT" u="sng" dirty="0">
                <a:solidFill>
                  <a:srgbClr val="1D266E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decide-clinical.at</a:t>
            </a:r>
            <a:endParaRPr u="sng" dirty="0">
              <a:solidFill>
                <a:srgbClr val="1D266E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2" name="Shape 135">
            <a:extLst>
              <a:ext uri="{FF2B5EF4-FFF2-40B4-BE49-F238E27FC236}">
                <a16:creationId xmlns:a16="http://schemas.microsoft.com/office/drawing/2014/main" id="{C359AE71-0BFD-BB85-203B-6F3287EDABD4}"/>
              </a:ext>
            </a:extLst>
          </p:cNvPr>
          <p:cNvSpPr/>
          <p:nvPr/>
        </p:nvSpPr>
        <p:spPr>
          <a:xfrm>
            <a:off x="13415905" y="6858000"/>
            <a:ext cx="9641511" cy="28830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20000"/>
              </a:lnSpc>
              <a:spcBef>
                <a:spcPts val="200"/>
              </a:spcBef>
              <a:defRPr sz="3000" b="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Dr. med. Markus Menzen</a:t>
            </a:r>
            <a:br>
              <a:rPr lang="de-DE" sz="2600" dirty="0">
                <a:solidFill>
                  <a:schemeClr val="accent3">
                    <a:lumOff val="44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Chefarzt der Abteilung für Innere Medizin, Diabetologie</a:t>
            </a:r>
            <a:endParaRPr sz="2400" dirty="0">
              <a:solidFill>
                <a:schemeClr val="accent3">
                  <a:lumOff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ts val="100"/>
              </a:spcBef>
              <a:defRPr sz="2400" b="0">
                <a:solidFill>
                  <a:srgbClr val="002060"/>
                </a:solidFill>
              </a:defRPr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Bonner Talweg 4-6, 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53113 Bonn</a:t>
            </a:r>
            <a:endParaRPr dirty="0">
              <a:solidFill>
                <a:schemeClr val="accent3">
                  <a:lumOff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ts val="100"/>
              </a:spcBef>
              <a:defRPr sz="2400" b="0">
                <a:solidFill>
                  <a:srgbClr val="00206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Tel:	+4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228 508-1451</a:t>
            </a:r>
            <a:endParaRPr dirty="0">
              <a:solidFill>
                <a:schemeClr val="accent3">
                  <a:lumOff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ts val="100"/>
              </a:spcBef>
              <a:defRPr sz="2400" b="0">
                <a:solidFill>
                  <a:srgbClr val="00206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m.menzen@gk-bonn.de</a:t>
            </a:r>
            <a:endParaRPr dirty="0">
              <a:solidFill>
                <a:schemeClr val="accent3">
                  <a:lumOff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ts val="100"/>
              </a:spcBef>
              <a:defRPr sz="2400" b="0">
                <a:solidFill>
                  <a:srgbClr val="00206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de-AT" dirty="0">
                <a:solidFill>
                  <a:srgbClr val="1D266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www.gk-bonn.de</a:t>
            </a:r>
            <a:endParaRPr u="sng" dirty="0">
              <a:solidFill>
                <a:srgbClr val="1D266E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" name="Shape 133">
            <a:extLst>
              <a:ext uri="{FF2B5EF4-FFF2-40B4-BE49-F238E27FC236}">
                <a16:creationId xmlns:a16="http://schemas.microsoft.com/office/drawing/2014/main" id="{32606C3C-2B75-D083-005F-FEC1680A8A5E}"/>
              </a:ext>
            </a:extLst>
          </p:cNvPr>
          <p:cNvSpPr txBox="1">
            <a:spLocks/>
          </p:cNvSpPr>
          <p:nvPr/>
        </p:nvSpPr>
        <p:spPr>
          <a:xfrm>
            <a:off x="5497512" y="4354349"/>
            <a:ext cx="13388975" cy="906463"/>
          </a:xfrm>
          <a:prstGeom prst="rect">
            <a:avLst/>
          </a:prstGeom>
          <a:noFill/>
        </p:spPr>
        <p:txBody>
          <a:bodyPr lIns="45718" tIns="45718" rIns="45718" bIns="45718" anchor="t"/>
          <a:lstStyle>
            <a:lvl1pPr marL="0" marR="0" indent="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de-AT" dirty="0"/>
              <a:t>Vielen Dank für ihre Aufmerksamkeit!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B1DC253-AB95-4456-83AF-21C083CA86C6}"/>
              </a:ext>
            </a:extLst>
          </p:cNvPr>
          <p:cNvGrpSpPr/>
          <p:nvPr/>
        </p:nvGrpSpPr>
        <p:grpSpPr>
          <a:xfrm>
            <a:off x="3693137" y="4310493"/>
            <a:ext cx="259914" cy="636192"/>
            <a:chOff x="4964116" y="613466"/>
            <a:chExt cx="2357800" cy="5427276"/>
          </a:xfrm>
          <a:solidFill>
            <a:srgbClr val="01A7B5"/>
          </a:solidFill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4C52363-82ED-4ECD-9873-7096D96CE92B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7" name="Freihandform: Form 63">
              <a:extLst>
                <a:ext uri="{FF2B5EF4-FFF2-40B4-BE49-F238E27FC236}">
                  <a16:creationId xmlns:a16="http://schemas.microsoft.com/office/drawing/2014/main" id="{A306063B-2108-4CF6-ABBF-AC71615731CC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4037213" y="4311125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0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4373040" y="4306159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3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4705252" y="4306159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6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7047495" y="4306159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9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6717344" y="4310155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2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5038764" y="4310493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5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5375648" y="4311125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8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5716528" y="4306159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1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6382719" y="4306159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4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6040424" y="4310493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9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7377646" y="4310493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2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7CD6A789-0295-48F7-AFEE-E2ED87D87096}"/>
              </a:ext>
            </a:extLst>
          </p:cNvPr>
          <p:cNvGrpSpPr/>
          <p:nvPr/>
        </p:nvGrpSpPr>
        <p:grpSpPr>
          <a:xfrm>
            <a:off x="11189251" y="4730245"/>
            <a:ext cx="2235437" cy="3044066"/>
            <a:chOff x="1435119" y="1751407"/>
            <a:chExt cx="1948166" cy="2681387"/>
          </a:xfrm>
        </p:grpSpPr>
        <p:sp>
          <p:nvSpPr>
            <p:cNvPr id="84" name="Freeform 225">
              <a:extLst>
                <a:ext uri="{FF2B5EF4-FFF2-40B4-BE49-F238E27FC236}">
                  <a16:creationId xmlns:a16="http://schemas.microsoft.com/office/drawing/2014/main" id="{6196FF07-FB05-4374-AD30-C7FF91242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19" y="2355226"/>
              <a:ext cx="1948166" cy="20775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85" name="Rectangle 228">
              <a:extLst>
                <a:ext uri="{FF2B5EF4-FFF2-40B4-BE49-F238E27FC236}">
                  <a16:creationId xmlns:a16="http://schemas.microsoft.com/office/drawing/2014/main" id="{AC26D2CE-64EF-49FE-8F25-2C6922C92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2918359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86" name="Rectangle 230">
              <a:extLst>
                <a:ext uri="{FF2B5EF4-FFF2-40B4-BE49-F238E27FC236}">
                  <a16:creationId xmlns:a16="http://schemas.microsoft.com/office/drawing/2014/main" id="{D4A839EF-96A8-4ED0-92E9-24EB23A45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026" y="2918359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87" name="Rectangle 232">
              <a:extLst>
                <a:ext uri="{FF2B5EF4-FFF2-40B4-BE49-F238E27FC236}">
                  <a16:creationId xmlns:a16="http://schemas.microsoft.com/office/drawing/2014/main" id="{9FE1BB17-0FF1-4970-84E5-FB8DE6E02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2527103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88" name="Rectangle 234">
              <a:extLst>
                <a:ext uri="{FF2B5EF4-FFF2-40B4-BE49-F238E27FC236}">
                  <a16:creationId xmlns:a16="http://schemas.microsoft.com/office/drawing/2014/main" id="{605E1941-318C-40DE-8DDC-2458C3DD3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026" y="2527103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89" name="Rectangle 236">
              <a:extLst>
                <a:ext uri="{FF2B5EF4-FFF2-40B4-BE49-F238E27FC236}">
                  <a16:creationId xmlns:a16="http://schemas.microsoft.com/office/drawing/2014/main" id="{1AB67FEA-2C14-4A89-A57B-0CF2DB1F9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3309616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0" name="Rectangle 238">
              <a:extLst>
                <a:ext uri="{FF2B5EF4-FFF2-40B4-BE49-F238E27FC236}">
                  <a16:creationId xmlns:a16="http://schemas.microsoft.com/office/drawing/2014/main" id="{EA007FF1-FB8A-4071-872A-FDEE80A61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026" y="3309616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1" name="Rectangle 228">
              <a:extLst>
                <a:ext uri="{FF2B5EF4-FFF2-40B4-BE49-F238E27FC236}">
                  <a16:creationId xmlns:a16="http://schemas.microsoft.com/office/drawing/2014/main" id="{E9DA5B2C-97BC-4059-8B6C-67D6516D7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426" y="2913828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2" name="Rectangle 230">
              <a:extLst>
                <a:ext uri="{FF2B5EF4-FFF2-40B4-BE49-F238E27FC236}">
                  <a16:creationId xmlns:a16="http://schemas.microsoft.com/office/drawing/2014/main" id="{32923347-05C7-42F0-957B-94BFAF99F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2913828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3" name="Rectangle 232">
              <a:extLst>
                <a:ext uri="{FF2B5EF4-FFF2-40B4-BE49-F238E27FC236}">
                  <a16:creationId xmlns:a16="http://schemas.microsoft.com/office/drawing/2014/main" id="{046BD518-E6C5-43CB-9C3B-D2B55E257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426" y="2522572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4" name="Rectangle 234">
              <a:extLst>
                <a:ext uri="{FF2B5EF4-FFF2-40B4-BE49-F238E27FC236}">
                  <a16:creationId xmlns:a16="http://schemas.microsoft.com/office/drawing/2014/main" id="{07FF48FC-F92E-4A50-A02B-DC6691D6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2522572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5" name="Rectangle 236">
              <a:extLst>
                <a:ext uri="{FF2B5EF4-FFF2-40B4-BE49-F238E27FC236}">
                  <a16:creationId xmlns:a16="http://schemas.microsoft.com/office/drawing/2014/main" id="{86C215F2-52D8-457D-BBA7-C2CF817D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426" y="3305085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6" name="Rectangle 238">
              <a:extLst>
                <a:ext uri="{FF2B5EF4-FFF2-40B4-BE49-F238E27FC236}">
                  <a16:creationId xmlns:a16="http://schemas.microsoft.com/office/drawing/2014/main" id="{ABFB9EE4-D02B-4C92-86D9-650E69B30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3305085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7" name="Rectangle 230">
              <a:extLst>
                <a:ext uri="{FF2B5EF4-FFF2-40B4-BE49-F238E27FC236}">
                  <a16:creationId xmlns:a16="http://schemas.microsoft.com/office/drawing/2014/main" id="{F6D62FB4-A88C-482F-89C4-8B6663BC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4079301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8" name="Rectangle 234">
              <a:extLst>
                <a:ext uri="{FF2B5EF4-FFF2-40B4-BE49-F238E27FC236}">
                  <a16:creationId xmlns:a16="http://schemas.microsoft.com/office/drawing/2014/main" id="{B6ED526B-FCCF-49AF-9C89-B51BDCAB3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3688045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FFDCE02D-B1D1-4633-B886-62BF346D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4079301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00" name="Rectangle 234">
              <a:extLst>
                <a:ext uri="{FF2B5EF4-FFF2-40B4-BE49-F238E27FC236}">
                  <a16:creationId xmlns:a16="http://schemas.microsoft.com/office/drawing/2014/main" id="{1F6E4E72-87BF-4875-8F7E-FA2CA90C6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3688045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01" name="Rectangle 238">
              <a:extLst>
                <a:ext uri="{FF2B5EF4-FFF2-40B4-BE49-F238E27FC236}">
                  <a16:creationId xmlns:a16="http://schemas.microsoft.com/office/drawing/2014/main" id="{0EFF5291-FBBE-4787-836A-2E9D8064D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026" y="3685917"/>
              <a:ext cx="685136" cy="7468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02" name="Freeform 225">
              <a:extLst>
                <a:ext uri="{FF2B5EF4-FFF2-40B4-BE49-F238E27FC236}">
                  <a16:creationId xmlns:a16="http://schemas.microsoft.com/office/drawing/2014/main" id="{3F44A95F-7A3A-4EAE-9502-47723CE6B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230" y="2184632"/>
              <a:ext cx="1600411" cy="18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03" name="Freeform 225">
              <a:extLst>
                <a:ext uri="{FF2B5EF4-FFF2-40B4-BE49-F238E27FC236}">
                  <a16:creationId xmlns:a16="http://schemas.microsoft.com/office/drawing/2014/main" id="{0B13D564-D487-42BF-985F-A5A88159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594" y="1751407"/>
              <a:ext cx="540000" cy="54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04" name="Kreuz 103">
              <a:extLst>
                <a:ext uri="{FF2B5EF4-FFF2-40B4-BE49-F238E27FC236}">
                  <a16:creationId xmlns:a16="http://schemas.microsoft.com/office/drawing/2014/main" id="{409A6E09-1894-4B0E-93B6-DDDC749859DE}"/>
                </a:ext>
              </a:extLst>
            </p:cNvPr>
            <p:cNvSpPr/>
            <p:nvPr/>
          </p:nvSpPr>
          <p:spPr>
            <a:xfrm>
              <a:off x="2218681" y="1838745"/>
              <a:ext cx="366832" cy="366832"/>
            </a:xfrm>
            <a:prstGeom prst="plus">
              <a:avLst>
                <a:gd name="adj" fmla="val 33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0CB804D-6ADD-44E0-9ABE-639DA42A4DBA}"/>
              </a:ext>
            </a:extLst>
          </p:cNvPr>
          <p:cNvGrpSpPr/>
          <p:nvPr/>
        </p:nvGrpSpPr>
        <p:grpSpPr>
          <a:xfrm>
            <a:off x="8054568" y="4730251"/>
            <a:ext cx="3021123" cy="994844"/>
            <a:chOff x="3262930" y="2775547"/>
            <a:chExt cx="2131143" cy="569281"/>
          </a:xfrm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E64CFF17-74DB-49FC-8D7A-CCACAFCCF746}"/>
                </a:ext>
              </a:extLst>
            </p:cNvPr>
            <p:cNvSpPr/>
            <p:nvPr/>
          </p:nvSpPr>
          <p:spPr>
            <a:xfrm>
              <a:off x="3262930" y="2775547"/>
              <a:ext cx="116591" cy="92232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07" name="Verbinder: gewinkelt 32">
              <a:extLst>
                <a:ext uri="{FF2B5EF4-FFF2-40B4-BE49-F238E27FC236}">
                  <a16:creationId xmlns:a16="http://schemas.microsoft.com/office/drawing/2014/main" id="{84DED5B3-96C2-450F-9D5D-3EC709AA81D3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379521" y="2821663"/>
              <a:ext cx="1904768" cy="474648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97EBF580-62C3-48C1-A5BC-D1D1C312A78A}"/>
                </a:ext>
              </a:extLst>
            </p:cNvPr>
            <p:cNvSpPr/>
            <p:nvPr/>
          </p:nvSpPr>
          <p:spPr>
            <a:xfrm>
              <a:off x="5284289" y="3247793"/>
              <a:ext cx="109784" cy="970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AB1DC253-AB95-4456-83AF-21C083CA86C6}"/>
              </a:ext>
            </a:extLst>
          </p:cNvPr>
          <p:cNvGrpSpPr/>
          <p:nvPr/>
        </p:nvGrpSpPr>
        <p:grpSpPr>
          <a:xfrm>
            <a:off x="16395829" y="6896903"/>
            <a:ext cx="259914" cy="636192"/>
            <a:chOff x="4964116" y="613466"/>
            <a:chExt cx="2357800" cy="5427276"/>
          </a:xfrm>
          <a:solidFill>
            <a:srgbClr val="01A7B5"/>
          </a:solidFill>
        </p:grpSpPr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64C52363-82ED-4ECD-9873-7096D96CE92B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11" name="Freihandform: Form 63">
              <a:extLst>
                <a:ext uri="{FF2B5EF4-FFF2-40B4-BE49-F238E27FC236}">
                  <a16:creationId xmlns:a16="http://schemas.microsoft.com/office/drawing/2014/main" id="{A306063B-2108-4CF6-ABBF-AC71615731CC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6739905" y="6897535"/>
            <a:ext cx="259914" cy="636192"/>
            <a:chOff x="4964116" y="613466"/>
            <a:chExt cx="2357800" cy="5427276"/>
          </a:xfrm>
          <a:solidFill>
            <a:srgbClr val="01A7B5"/>
          </a:solidFill>
        </p:grpSpPr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14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7075732" y="6892569"/>
            <a:ext cx="259914" cy="636192"/>
            <a:chOff x="4964116" y="613466"/>
            <a:chExt cx="2357800" cy="5427276"/>
          </a:xfrm>
          <a:solidFill>
            <a:srgbClr val="01A7B5"/>
          </a:solidFill>
        </p:grpSpPr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17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7407944" y="6892569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20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9420036" y="6896565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23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7741456" y="6896903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26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8078340" y="6897535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29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8419220" y="6892569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32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9085411" y="6892569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35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6CE2EDC0-3905-45C8-B01D-ACADC4754F61}"/>
              </a:ext>
            </a:extLst>
          </p:cNvPr>
          <p:cNvGrpSpPr/>
          <p:nvPr/>
        </p:nvGrpSpPr>
        <p:grpSpPr>
          <a:xfrm>
            <a:off x="18743116" y="6896903"/>
            <a:ext cx="259914" cy="636192"/>
            <a:chOff x="4964116" y="613466"/>
            <a:chExt cx="2357800" cy="5427276"/>
          </a:xfrm>
          <a:solidFill>
            <a:schemeClr val="bg1">
              <a:lumMod val="65000"/>
            </a:schemeClr>
          </a:solidFill>
        </p:grpSpPr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5D0E9B1E-F58A-491A-AF7D-64BFFC75F1CF}"/>
                </a:ext>
              </a:extLst>
            </p:cNvPr>
            <p:cNvSpPr/>
            <p:nvPr/>
          </p:nvSpPr>
          <p:spPr>
            <a:xfrm>
              <a:off x="5468742" y="613466"/>
              <a:ext cx="1348541" cy="1273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38" name="Freihandform: Form 75">
              <a:extLst>
                <a:ext uri="{FF2B5EF4-FFF2-40B4-BE49-F238E27FC236}">
                  <a16:creationId xmlns:a16="http://schemas.microsoft.com/office/drawing/2014/main" id="{B4E9AF16-346F-4312-814F-5C5254170593}"/>
                </a:ext>
              </a:extLst>
            </p:cNvPr>
            <p:cNvSpPr/>
            <p:nvPr/>
          </p:nvSpPr>
          <p:spPr>
            <a:xfrm>
              <a:off x="4964116" y="2127679"/>
              <a:ext cx="2357800" cy="3913063"/>
            </a:xfrm>
            <a:custGeom>
              <a:avLst/>
              <a:gdLst>
                <a:gd name="connsiteX0" fmla="*/ 1319671 w 2642481"/>
                <a:gd name="connsiteY0" fmla="*/ 0 h 4385528"/>
                <a:gd name="connsiteX1" fmla="*/ 2612531 w 2642481"/>
                <a:gd name="connsiteY1" fmla="*/ 1072149 h 4385528"/>
                <a:gd name="connsiteX2" fmla="*/ 2631273 w 2642481"/>
                <a:gd name="connsiteY2" fmla="*/ 1197099 h 4385528"/>
                <a:gd name="connsiteX3" fmla="*/ 2633673 w 2642481"/>
                <a:gd name="connsiteY3" fmla="*/ 1204832 h 4385528"/>
                <a:gd name="connsiteX4" fmla="*/ 2642481 w 2642481"/>
                <a:gd name="connsiteY4" fmla="*/ 1292206 h 4385528"/>
                <a:gd name="connsiteX5" fmla="*/ 2642481 w 2642481"/>
                <a:gd name="connsiteY5" fmla="*/ 2176110 h 4385528"/>
                <a:gd name="connsiteX6" fmla="*/ 2208936 w 2642481"/>
                <a:gd name="connsiteY6" fmla="*/ 2609655 h 4385528"/>
                <a:gd name="connsiteX7" fmla="*/ 2057357 w 2642481"/>
                <a:gd name="connsiteY7" fmla="*/ 2609655 h 4385528"/>
                <a:gd name="connsiteX8" fmla="*/ 2057357 w 2642481"/>
                <a:gd name="connsiteY8" fmla="*/ 4036271 h 4385528"/>
                <a:gd name="connsiteX9" fmla="*/ 1708100 w 2642481"/>
                <a:gd name="connsiteY9" fmla="*/ 4385528 h 4385528"/>
                <a:gd name="connsiteX10" fmla="*/ 886584 w 2642481"/>
                <a:gd name="connsiteY10" fmla="*/ 4385528 h 4385528"/>
                <a:gd name="connsiteX11" fmla="*/ 537327 w 2642481"/>
                <a:gd name="connsiteY11" fmla="*/ 4036271 h 4385528"/>
                <a:gd name="connsiteX12" fmla="*/ 537327 w 2642481"/>
                <a:gd name="connsiteY12" fmla="*/ 2555256 h 4385528"/>
                <a:gd name="connsiteX13" fmla="*/ 409564 w 2642481"/>
                <a:gd name="connsiteY13" fmla="*/ 2555256 h 4385528"/>
                <a:gd name="connsiteX14" fmla="*/ 1913 w 2642481"/>
                <a:gd name="connsiteY14" fmla="*/ 2147605 h 4385528"/>
                <a:gd name="connsiteX15" fmla="*/ 1913 w 2642481"/>
                <a:gd name="connsiteY15" fmla="*/ 1377038 h 4385528"/>
                <a:gd name="connsiteX16" fmla="*/ 0 w 2642481"/>
                <a:gd name="connsiteY16" fmla="*/ 1342763 h 4385528"/>
                <a:gd name="connsiteX17" fmla="*/ 1913 w 2642481"/>
                <a:gd name="connsiteY17" fmla="*/ 1304216 h 4385528"/>
                <a:gd name="connsiteX18" fmla="*/ 1913 w 2642481"/>
                <a:gd name="connsiteY18" fmla="*/ 1211913 h 4385528"/>
                <a:gd name="connsiteX19" fmla="*/ 10195 w 2642481"/>
                <a:gd name="connsiteY19" fmla="*/ 1129757 h 4385528"/>
                <a:gd name="connsiteX20" fmla="*/ 25627 w 2642481"/>
                <a:gd name="connsiteY20" fmla="*/ 1080044 h 4385528"/>
                <a:gd name="connsiteX21" fmla="*/ 26811 w 2642481"/>
                <a:gd name="connsiteY21" fmla="*/ 1072149 h 4385528"/>
                <a:gd name="connsiteX22" fmla="*/ 1319671 w 2642481"/>
                <a:gd name="connsiteY22" fmla="*/ 0 h 438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42481" h="4385528">
                  <a:moveTo>
                    <a:pt x="1319671" y="0"/>
                  </a:moveTo>
                  <a:cubicBezTo>
                    <a:pt x="1957401" y="0"/>
                    <a:pt x="2489477" y="460275"/>
                    <a:pt x="2612531" y="1072149"/>
                  </a:cubicBezTo>
                  <a:lnTo>
                    <a:pt x="2631273" y="1197099"/>
                  </a:lnTo>
                  <a:lnTo>
                    <a:pt x="2633673" y="1204832"/>
                  </a:lnTo>
                  <a:cubicBezTo>
                    <a:pt x="2639448" y="1233055"/>
                    <a:pt x="2642481" y="1262276"/>
                    <a:pt x="2642481" y="1292206"/>
                  </a:cubicBezTo>
                  <a:lnTo>
                    <a:pt x="2642481" y="2176110"/>
                  </a:lnTo>
                  <a:cubicBezTo>
                    <a:pt x="2642481" y="2415550"/>
                    <a:pt x="2448376" y="2609655"/>
                    <a:pt x="2208936" y="2609655"/>
                  </a:cubicBezTo>
                  <a:lnTo>
                    <a:pt x="2057357" y="2609655"/>
                  </a:lnTo>
                  <a:lnTo>
                    <a:pt x="2057357" y="4036271"/>
                  </a:lnTo>
                  <a:cubicBezTo>
                    <a:pt x="2057357" y="4229160"/>
                    <a:pt x="1900989" y="4385528"/>
                    <a:pt x="1708100" y="4385528"/>
                  </a:cubicBezTo>
                  <a:lnTo>
                    <a:pt x="886584" y="4385528"/>
                  </a:lnTo>
                  <a:cubicBezTo>
                    <a:pt x="693695" y="4385528"/>
                    <a:pt x="537327" y="4229160"/>
                    <a:pt x="537327" y="4036271"/>
                  </a:cubicBezTo>
                  <a:lnTo>
                    <a:pt x="537327" y="2555256"/>
                  </a:lnTo>
                  <a:lnTo>
                    <a:pt x="409564" y="2555256"/>
                  </a:lnTo>
                  <a:cubicBezTo>
                    <a:pt x="184425" y="2555256"/>
                    <a:pt x="1913" y="2372744"/>
                    <a:pt x="1913" y="2147605"/>
                  </a:cubicBezTo>
                  <a:lnTo>
                    <a:pt x="1913" y="1377038"/>
                  </a:lnTo>
                  <a:lnTo>
                    <a:pt x="0" y="1342763"/>
                  </a:lnTo>
                  <a:lnTo>
                    <a:pt x="1913" y="1304216"/>
                  </a:lnTo>
                  <a:lnTo>
                    <a:pt x="1913" y="1211913"/>
                  </a:lnTo>
                  <a:cubicBezTo>
                    <a:pt x="1913" y="1183771"/>
                    <a:pt x="4765" y="1156294"/>
                    <a:pt x="10195" y="1129757"/>
                  </a:cubicBezTo>
                  <a:lnTo>
                    <a:pt x="25627" y="1080044"/>
                  </a:lnTo>
                  <a:lnTo>
                    <a:pt x="26811" y="1072149"/>
                  </a:lnTo>
                  <a:cubicBezTo>
                    <a:pt x="149866" y="460275"/>
                    <a:pt x="681942" y="0"/>
                    <a:pt x="1319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3402281" y="5037580"/>
            <a:ext cx="5803192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4000" b="0" dirty="0">
                <a:solidFill>
                  <a:srgbClr val="000066"/>
                </a:solidFill>
              </a:rPr>
              <a:t>Jeder</a:t>
            </a:r>
            <a:r>
              <a:rPr lang="de-DE" sz="4000" dirty="0">
                <a:solidFill>
                  <a:srgbClr val="000066"/>
                </a:solidFill>
              </a:rPr>
              <a:t> </a:t>
            </a:r>
            <a:r>
              <a:rPr lang="de-DE" sz="4000" dirty="0">
                <a:solidFill>
                  <a:srgbClr val="01A7B5"/>
                </a:solidFill>
              </a:rPr>
              <a:t>12. </a:t>
            </a:r>
            <a:r>
              <a:rPr lang="de-DE" sz="4000" b="0" dirty="0">
                <a:solidFill>
                  <a:srgbClr val="000066"/>
                </a:solidFill>
              </a:rPr>
              <a:t>Deutsche ist </a:t>
            </a:r>
          </a:p>
          <a:p>
            <a:pPr algn="l" defTabSz="914400">
              <a:spcBef>
                <a:spcPts val="400"/>
              </a:spcBef>
              <a:defRPr sz="1800"/>
            </a:pPr>
            <a:r>
              <a:rPr lang="de-DE" sz="4000" b="0" dirty="0">
                <a:solidFill>
                  <a:srgbClr val="000066"/>
                </a:solidFill>
              </a:rPr>
              <a:t>ein Mensch mit Diabetes</a:t>
            </a:r>
          </a:p>
        </p:txBody>
      </p:sp>
      <p:sp>
        <p:nvSpPr>
          <p:cNvPr id="3" name="Rechteck 2"/>
          <p:cNvSpPr/>
          <p:nvPr/>
        </p:nvSpPr>
        <p:spPr>
          <a:xfrm>
            <a:off x="13462568" y="7829141"/>
            <a:ext cx="918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>
                <a:solidFill>
                  <a:srgbClr val="000066"/>
                </a:solidFill>
              </a:rPr>
              <a:t>Knapp jeder </a:t>
            </a:r>
            <a:r>
              <a:rPr lang="de-DE" dirty="0">
                <a:solidFill>
                  <a:srgbClr val="01A7B5"/>
                </a:solidFill>
              </a:rPr>
              <a:t>3.</a:t>
            </a:r>
            <a:r>
              <a:rPr lang="de-DE" dirty="0">
                <a:solidFill>
                  <a:srgbClr val="000066"/>
                </a:solidFill>
              </a:rPr>
              <a:t> </a:t>
            </a:r>
            <a:r>
              <a:rPr lang="de-DE" b="0" dirty="0">
                <a:solidFill>
                  <a:srgbClr val="000066"/>
                </a:solidFill>
              </a:rPr>
              <a:t>stationär behandelte Patient ist ein Mensch mit Diabetes</a:t>
            </a:r>
            <a:endParaRPr lang="de-DE" b="0" dirty="0"/>
          </a:p>
        </p:txBody>
      </p: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>
            <a:off x="13597117" y="4311126"/>
            <a:ext cx="2721337" cy="1396571"/>
            <a:chOff x="6464300" y="2235940"/>
            <a:chExt cx="2266530" cy="796014"/>
          </a:xfrm>
        </p:grpSpPr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64300" y="2941035"/>
              <a:ext cx="129367" cy="90919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41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140" idx="6"/>
              <a:endCxn id="142" idx="2"/>
            </p:cNvCxnSpPr>
            <p:nvPr/>
          </p:nvCxnSpPr>
          <p:spPr>
            <a:xfrm flipV="1">
              <a:off x="6593667" y="2278468"/>
              <a:ext cx="2009498" cy="70802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603165" y="2235940"/>
              <a:ext cx="127665" cy="850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2611328" y="9022041"/>
            <a:ext cx="18141586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4000" dirty="0">
                <a:solidFill>
                  <a:srgbClr val="000066"/>
                </a:solidFill>
              </a:rPr>
              <a:t>Menschen mit Diabetes </a:t>
            </a:r>
          </a:p>
          <a:p>
            <a:pPr algn="l" defTabSz="914400">
              <a:spcBef>
                <a:spcPts val="400"/>
              </a:spcBef>
              <a:defRPr sz="1800"/>
            </a:pPr>
            <a:r>
              <a:rPr lang="de-DE" sz="4000" dirty="0">
                <a:solidFill>
                  <a:srgbClr val="000066"/>
                </a:solidFill>
              </a:rPr>
              <a:t>haben:</a:t>
            </a:r>
          </a:p>
          <a:p>
            <a:pPr marL="571500" indent="-5715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4000" b="0" dirty="0">
                <a:solidFill>
                  <a:srgbClr val="002060"/>
                </a:solidFill>
              </a:rPr>
              <a:t>ein</a:t>
            </a:r>
            <a:r>
              <a:rPr lang="de-DE" sz="4000" dirty="0">
                <a:solidFill>
                  <a:srgbClr val="002060"/>
                </a:solidFill>
              </a:rPr>
              <a:t> </a:t>
            </a:r>
            <a:r>
              <a:rPr lang="de-DE" sz="4000" dirty="0">
                <a:solidFill>
                  <a:srgbClr val="01A7B5"/>
                </a:solidFill>
              </a:rPr>
              <a:t>2fach erhöhtes Risiko </a:t>
            </a:r>
            <a:r>
              <a:rPr lang="de-DE" sz="4000" b="0" dirty="0">
                <a:solidFill>
                  <a:srgbClr val="000066"/>
                </a:solidFill>
              </a:rPr>
              <a:t>für behandlungsassoziierte Komplikationen, </a:t>
            </a:r>
          </a:p>
          <a:p>
            <a:pPr marL="571500" indent="-5715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4000" b="0" dirty="0">
                <a:solidFill>
                  <a:srgbClr val="000066"/>
                </a:solidFill>
              </a:rPr>
              <a:t>eine um </a:t>
            </a:r>
            <a:r>
              <a:rPr lang="de-DE" sz="4000" dirty="0">
                <a:solidFill>
                  <a:srgbClr val="01A7B5"/>
                </a:solidFill>
              </a:rPr>
              <a:t>2 Tage </a:t>
            </a:r>
            <a:r>
              <a:rPr lang="de-DE" sz="4000" b="0" dirty="0">
                <a:solidFill>
                  <a:srgbClr val="000066"/>
                </a:solidFill>
              </a:rPr>
              <a:t>höhere Krankenhausverweildauer und </a:t>
            </a:r>
          </a:p>
          <a:p>
            <a:pPr marL="571500" indent="-5715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4000" b="0" dirty="0">
                <a:solidFill>
                  <a:srgbClr val="002060"/>
                </a:solidFill>
              </a:rPr>
              <a:t>um</a:t>
            </a:r>
            <a:r>
              <a:rPr lang="de-DE" sz="4000" dirty="0">
                <a:solidFill>
                  <a:srgbClr val="01A7B5"/>
                </a:solidFill>
              </a:rPr>
              <a:t> 20% höhere </a:t>
            </a:r>
            <a:r>
              <a:rPr lang="de-DE" sz="4000" b="0" dirty="0">
                <a:solidFill>
                  <a:srgbClr val="000066"/>
                </a:solidFill>
              </a:rPr>
              <a:t>Behandlungskosten </a:t>
            </a:r>
            <a:r>
              <a:rPr lang="de-DE" sz="4000" b="0" dirty="0"/>
              <a:t> </a:t>
            </a:r>
            <a:endParaRPr lang="de-DE" sz="4000" b="0" dirty="0">
              <a:solidFill>
                <a:srgbClr val="000066"/>
              </a:solidFill>
            </a:endParaRPr>
          </a:p>
        </p:txBody>
      </p: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>
            <a:off x="8561335" y="7303851"/>
            <a:ext cx="2518120" cy="2198864"/>
            <a:chOff x="6400885" y="2235941"/>
            <a:chExt cx="2329945" cy="1293165"/>
          </a:xfrm>
        </p:grpSpPr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00885" y="3425710"/>
              <a:ext cx="144000" cy="1033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hangingPunct="1">
                <a:spcBef>
                  <a:spcPts val="0"/>
                </a:spcBef>
              </a:pPr>
              <a:endParaRPr lang="de-AT" sz="1800" b="0" kern="1200">
                <a:solidFill>
                  <a:prstClr val="white"/>
                </a:solidFill>
                <a:latin typeface="Segoe UI Light"/>
              </a:endParaRPr>
            </a:p>
          </p:txBody>
        </p:sp>
        <p:cxnSp>
          <p:nvCxnSpPr>
            <p:cNvPr id="145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2187" y="2284755"/>
              <a:ext cx="2027341" cy="1192653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86830" y="2235941"/>
              <a:ext cx="144000" cy="9762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51AFA237-FB97-4CDD-9574-8B78A46C6D23}"/>
              </a:ext>
            </a:extLst>
          </p:cNvPr>
          <p:cNvGrpSpPr/>
          <p:nvPr/>
        </p:nvGrpSpPr>
        <p:grpSpPr>
          <a:xfrm rot="10800000">
            <a:off x="13598653" y="5989414"/>
            <a:ext cx="2734972" cy="1296691"/>
            <a:chOff x="6700505" y="3800184"/>
            <a:chExt cx="2560934" cy="921717"/>
          </a:xfrm>
        </p:grpSpPr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7D5DFE6E-C00C-42A6-AFA6-D613373E2323}"/>
                </a:ext>
              </a:extLst>
            </p:cNvPr>
            <p:cNvSpPr/>
            <p:nvPr/>
          </p:nvSpPr>
          <p:spPr>
            <a:xfrm>
              <a:off x="6700505" y="3800184"/>
              <a:ext cx="149832" cy="106073"/>
            </a:xfrm>
            <a:prstGeom prst="ellipse">
              <a:avLst/>
            </a:prstGeom>
            <a:noFill/>
            <a:ln w="57150" cap="flat" cmpd="sng" algn="ctr">
              <a:solidFill>
                <a:srgbClr val="01A7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49" name="Verbinder: gewinkelt 35">
              <a:extLst>
                <a:ext uri="{FF2B5EF4-FFF2-40B4-BE49-F238E27FC236}">
                  <a16:creationId xmlns:a16="http://schemas.microsoft.com/office/drawing/2014/main" id="{EF17F0B2-0BBC-42F1-99A7-68DCD92FB568}"/>
                </a:ext>
              </a:extLst>
            </p:cNvPr>
            <p:cNvCxnSpPr>
              <a:cxnSpLocks/>
              <a:stCxn id="148" idx="6"/>
              <a:endCxn id="150" idx="2"/>
            </p:cNvCxnSpPr>
            <p:nvPr/>
          </p:nvCxnSpPr>
          <p:spPr>
            <a:xfrm>
              <a:off x="6850337" y="3853220"/>
              <a:ext cx="2267102" cy="811987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01A7B5"/>
              </a:solidFill>
              <a:prstDash val="solid"/>
              <a:miter lim="800000"/>
            </a:ln>
            <a:effectLst/>
          </p:spPr>
        </p:cxn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F7A5D36C-3BFE-41D8-BE23-C7B403896431}"/>
                </a:ext>
              </a:extLst>
            </p:cNvPr>
            <p:cNvSpPr/>
            <p:nvPr/>
          </p:nvSpPr>
          <p:spPr>
            <a:xfrm>
              <a:off x="9117439" y="4608515"/>
              <a:ext cx="144000" cy="11338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01A7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51" name="Rechteck 150"/>
          <p:cNvSpPr/>
          <p:nvPr/>
        </p:nvSpPr>
        <p:spPr>
          <a:xfrm>
            <a:off x="16422545" y="3048313"/>
            <a:ext cx="7277438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1A7B5"/>
                </a:solidFill>
              </a:rPr>
              <a:t>1466</a:t>
            </a:r>
            <a:r>
              <a:rPr lang="de-DE" dirty="0">
                <a:solidFill>
                  <a:srgbClr val="000066"/>
                </a:solidFill>
              </a:rPr>
              <a:t> </a:t>
            </a:r>
            <a:r>
              <a:rPr lang="de-DE" b="0" dirty="0">
                <a:solidFill>
                  <a:srgbClr val="000066"/>
                </a:solidFill>
              </a:rPr>
              <a:t>Krankenhäuser versorgten Patienten mit der HD Diabetes</a:t>
            </a:r>
          </a:p>
          <a:p>
            <a:pPr algn="l"/>
            <a:r>
              <a:rPr lang="de-DE" dirty="0">
                <a:solidFill>
                  <a:srgbClr val="01A7B5"/>
                </a:solidFill>
              </a:rPr>
              <a:t>811 </a:t>
            </a:r>
            <a:r>
              <a:rPr lang="de-DE" b="0" dirty="0">
                <a:solidFill>
                  <a:srgbClr val="000066"/>
                </a:solidFill>
              </a:rPr>
              <a:t>hiervon weniger als 100 Patienten im Jahr</a:t>
            </a:r>
            <a:endParaRPr lang="de-DE" b="0" dirty="0"/>
          </a:p>
        </p:txBody>
      </p:sp>
      <p:sp>
        <p:nvSpPr>
          <p:cNvPr id="43" name="Textfeld 42"/>
          <p:cNvSpPr txBox="1"/>
          <p:nvPr/>
        </p:nvSpPr>
        <p:spPr>
          <a:xfrm>
            <a:off x="11119770" y="7516132"/>
            <a:ext cx="2439276" cy="8233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Krankenhaus</a:t>
            </a:r>
          </a:p>
        </p:txBody>
      </p:sp>
    </p:spTree>
    <p:extLst>
      <p:ext uri="{BB962C8B-B14F-4D97-AF65-F5344CB8AC3E}">
        <p14:creationId xmlns:p14="http://schemas.microsoft.com/office/powerpoint/2010/main" val="9035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94EDF12-2376-4B21-B094-E52B76E7B02A}"/>
              </a:ext>
            </a:extLst>
          </p:cNvPr>
          <p:cNvGrpSpPr>
            <a:grpSpLocks noChangeAspect="1"/>
          </p:cNvGrpSpPr>
          <p:nvPr/>
        </p:nvGrpSpPr>
        <p:grpSpPr>
          <a:xfrm>
            <a:off x="9445607" y="5569785"/>
            <a:ext cx="3387921" cy="3387917"/>
            <a:chOff x="5674415" y="4327791"/>
            <a:chExt cx="1404000" cy="1403999"/>
          </a:xfrm>
          <a:solidFill>
            <a:schemeClr val="bg1">
              <a:lumMod val="75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CE66CCCD-D0D9-46E1-A4BE-1837C35E0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4415" y="4876176"/>
              <a:ext cx="1404000" cy="855614"/>
            </a:xfrm>
            <a:custGeom>
              <a:avLst/>
              <a:gdLst>
                <a:gd name="T0" fmla="*/ 688 w 1024"/>
                <a:gd name="T1" fmla="*/ 248 h 624"/>
                <a:gd name="T2" fmla="*/ 911 w 1024"/>
                <a:gd name="T3" fmla="*/ 22 h 624"/>
                <a:gd name="T4" fmla="*/ 960 w 1024"/>
                <a:gd name="T5" fmla="*/ 0 h 624"/>
                <a:gd name="T6" fmla="*/ 1024 w 1024"/>
                <a:gd name="T7" fmla="*/ 64 h 624"/>
                <a:gd name="T8" fmla="*/ 1024 w 1024"/>
                <a:gd name="T9" fmla="*/ 356 h 624"/>
                <a:gd name="T10" fmla="*/ 976 w 1024"/>
                <a:gd name="T11" fmla="*/ 404 h 624"/>
                <a:gd name="T12" fmla="*/ 976 w 1024"/>
                <a:gd name="T13" fmla="*/ 624 h 624"/>
                <a:gd name="T14" fmla="*/ 896 w 1024"/>
                <a:gd name="T15" fmla="*/ 624 h 624"/>
                <a:gd name="T16" fmla="*/ 896 w 1024"/>
                <a:gd name="T17" fmla="*/ 524 h 624"/>
                <a:gd name="T18" fmla="*/ 128 w 1024"/>
                <a:gd name="T19" fmla="*/ 524 h 624"/>
                <a:gd name="T20" fmla="*/ 128 w 1024"/>
                <a:gd name="T21" fmla="*/ 624 h 624"/>
                <a:gd name="T22" fmla="*/ 48 w 1024"/>
                <a:gd name="T23" fmla="*/ 624 h 624"/>
                <a:gd name="T24" fmla="*/ 48 w 1024"/>
                <a:gd name="T25" fmla="*/ 404 h 624"/>
                <a:gd name="T26" fmla="*/ 0 w 1024"/>
                <a:gd name="T27" fmla="*/ 356 h 624"/>
                <a:gd name="T28" fmla="*/ 0 w 1024"/>
                <a:gd name="T29" fmla="*/ 144 h 624"/>
                <a:gd name="T30" fmla="*/ 64 w 1024"/>
                <a:gd name="T31" fmla="*/ 80 h 624"/>
                <a:gd name="T32" fmla="*/ 128 w 1024"/>
                <a:gd name="T33" fmla="*/ 144 h 624"/>
                <a:gd name="T34" fmla="*/ 128 w 1024"/>
                <a:gd name="T35" fmla="*/ 185 h 624"/>
                <a:gd name="T36" fmla="*/ 216 w 1024"/>
                <a:gd name="T37" fmla="*/ 136 h 624"/>
                <a:gd name="T38" fmla="*/ 423 w 1024"/>
                <a:gd name="T39" fmla="*/ 136 h 624"/>
                <a:gd name="T40" fmla="*/ 484 w 1024"/>
                <a:gd name="T41" fmla="*/ 252 h 624"/>
                <a:gd name="T42" fmla="*/ 539 w 1024"/>
                <a:gd name="T43" fmla="*/ 252 h 624"/>
                <a:gd name="T44" fmla="*/ 472 w 1024"/>
                <a:gd name="T45" fmla="*/ 127 h 624"/>
                <a:gd name="T46" fmla="*/ 537 w 1024"/>
                <a:gd name="T47" fmla="*/ 96 h 624"/>
                <a:gd name="T48" fmla="*/ 688 w 1024"/>
                <a:gd name="T49" fmla="*/ 248 h 624"/>
                <a:gd name="T50" fmla="*/ 128 w 1024"/>
                <a:gd name="T51" fmla="*/ 404 h 624"/>
                <a:gd name="T52" fmla="*/ 128 w 1024"/>
                <a:gd name="T53" fmla="*/ 460 h 624"/>
                <a:gd name="T54" fmla="*/ 896 w 1024"/>
                <a:gd name="T55" fmla="*/ 460 h 624"/>
                <a:gd name="T56" fmla="*/ 896 w 1024"/>
                <a:gd name="T57" fmla="*/ 404 h 624"/>
                <a:gd name="T58" fmla="*/ 128 w 1024"/>
                <a:gd name="T59" fmla="*/ 40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4" h="624">
                  <a:moveTo>
                    <a:pt x="688" y="248"/>
                  </a:moveTo>
                  <a:cubicBezTo>
                    <a:pt x="911" y="22"/>
                    <a:pt x="911" y="22"/>
                    <a:pt x="911" y="22"/>
                  </a:cubicBezTo>
                  <a:cubicBezTo>
                    <a:pt x="923" y="9"/>
                    <a:pt x="941" y="0"/>
                    <a:pt x="960" y="0"/>
                  </a:cubicBezTo>
                  <a:cubicBezTo>
                    <a:pt x="995" y="0"/>
                    <a:pt x="1024" y="29"/>
                    <a:pt x="1024" y="64"/>
                  </a:cubicBezTo>
                  <a:cubicBezTo>
                    <a:pt x="1024" y="356"/>
                    <a:pt x="1024" y="356"/>
                    <a:pt x="1024" y="356"/>
                  </a:cubicBezTo>
                  <a:cubicBezTo>
                    <a:pt x="1024" y="382"/>
                    <a:pt x="1002" y="404"/>
                    <a:pt x="976" y="404"/>
                  </a:cubicBezTo>
                  <a:cubicBezTo>
                    <a:pt x="976" y="624"/>
                    <a:pt x="976" y="624"/>
                    <a:pt x="976" y="624"/>
                  </a:cubicBezTo>
                  <a:cubicBezTo>
                    <a:pt x="896" y="624"/>
                    <a:pt x="896" y="624"/>
                    <a:pt x="896" y="624"/>
                  </a:cubicBezTo>
                  <a:cubicBezTo>
                    <a:pt x="896" y="524"/>
                    <a:pt x="896" y="524"/>
                    <a:pt x="896" y="524"/>
                  </a:cubicBezTo>
                  <a:cubicBezTo>
                    <a:pt x="128" y="524"/>
                    <a:pt x="128" y="524"/>
                    <a:pt x="128" y="524"/>
                  </a:cubicBezTo>
                  <a:cubicBezTo>
                    <a:pt x="128" y="624"/>
                    <a:pt x="128" y="624"/>
                    <a:pt x="128" y="624"/>
                  </a:cubicBezTo>
                  <a:cubicBezTo>
                    <a:pt x="48" y="624"/>
                    <a:pt x="48" y="624"/>
                    <a:pt x="48" y="624"/>
                  </a:cubicBezTo>
                  <a:cubicBezTo>
                    <a:pt x="48" y="404"/>
                    <a:pt x="48" y="404"/>
                    <a:pt x="48" y="404"/>
                  </a:cubicBezTo>
                  <a:cubicBezTo>
                    <a:pt x="22" y="404"/>
                    <a:pt x="0" y="382"/>
                    <a:pt x="0" y="35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09"/>
                    <a:pt x="29" y="80"/>
                    <a:pt x="64" y="80"/>
                  </a:cubicBezTo>
                  <a:cubicBezTo>
                    <a:pt x="99" y="80"/>
                    <a:pt x="128" y="109"/>
                    <a:pt x="128" y="144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46" y="156"/>
                    <a:pt x="179" y="136"/>
                    <a:pt x="216" y="136"/>
                  </a:cubicBezTo>
                  <a:cubicBezTo>
                    <a:pt x="423" y="136"/>
                    <a:pt x="423" y="136"/>
                    <a:pt x="423" y="136"/>
                  </a:cubicBezTo>
                  <a:cubicBezTo>
                    <a:pt x="484" y="252"/>
                    <a:pt x="484" y="252"/>
                    <a:pt x="484" y="252"/>
                  </a:cubicBezTo>
                  <a:cubicBezTo>
                    <a:pt x="539" y="252"/>
                    <a:pt x="539" y="252"/>
                    <a:pt x="539" y="252"/>
                  </a:cubicBezTo>
                  <a:cubicBezTo>
                    <a:pt x="472" y="127"/>
                    <a:pt x="472" y="127"/>
                    <a:pt x="472" y="127"/>
                  </a:cubicBezTo>
                  <a:cubicBezTo>
                    <a:pt x="537" y="96"/>
                    <a:pt x="537" y="96"/>
                    <a:pt x="537" y="96"/>
                  </a:cubicBezTo>
                  <a:cubicBezTo>
                    <a:pt x="688" y="248"/>
                    <a:pt x="688" y="248"/>
                    <a:pt x="688" y="248"/>
                  </a:cubicBezTo>
                  <a:close/>
                  <a:moveTo>
                    <a:pt x="128" y="404"/>
                  </a:moveTo>
                  <a:cubicBezTo>
                    <a:pt x="128" y="460"/>
                    <a:pt x="128" y="460"/>
                    <a:pt x="128" y="460"/>
                  </a:cubicBezTo>
                  <a:cubicBezTo>
                    <a:pt x="896" y="460"/>
                    <a:pt x="896" y="460"/>
                    <a:pt x="896" y="460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128" y="404"/>
                    <a:pt x="128" y="404"/>
                    <a:pt x="128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E25461B3-7F0A-46F3-9CBD-FD32DC3E6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573" y="4327791"/>
              <a:ext cx="1192575" cy="796150"/>
            </a:xfrm>
            <a:custGeom>
              <a:avLst/>
              <a:gdLst>
                <a:gd name="T0" fmla="*/ 24 w 871"/>
                <a:gd name="T1" fmla="*/ 0 h 580"/>
                <a:gd name="T2" fmla="*/ 376 w 871"/>
                <a:gd name="T3" fmla="*/ 0 h 580"/>
                <a:gd name="T4" fmla="*/ 400 w 871"/>
                <a:gd name="T5" fmla="*/ 24 h 580"/>
                <a:gd name="T6" fmla="*/ 400 w 871"/>
                <a:gd name="T7" fmla="*/ 136 h 580"/>
                <a:gd name="T8" fmla="*/ 330 w 871"/>
                <a:gd name="T9" fmla="*/ 136 h 580"/>
                <a:gd name="T10" fmla="*/ 307 w 871"/>
                <a:gd name="T11" fmla="*/ 86 h 580"/>
                <a:gd name="T12" fmla="*/ 277 w 871"/>
                <a:gd name="T13" fmla="*/ 88 h 580"/>
                <a:gd name="T14" fmla="*/ 252 w 871"/>
                <a:gd name="T15" fmla="*/ 172 h 580"/>
                <a:gd name="T16" fmla="*/ 216 w 871"/>
                <a:gd name="T17" fmla="*/ 48 h 580"/>
                <a:gd name="T18" fmla="*/ 185 w 871"/>
                <a:gd name="T19" fmla="*/ 47 h 580"/>
                <a:gd name="T20" fmla="*/ 149 w 871"/>
                <a:gd name="T21" fmla="*/ 148 h 580"/>
                <a:gd name="T22" fmla="*/ 126 w 871"/>
                <a:gd name="T23" fmla="*/ 105 h 580"/>
                <a:gd name="T24" fmla="*/ 100 w 871"/>
                <a:gd name="T25" fmla="*/ 102 h 580"/>
                <a:gd name="T26" fmla="*/ 72 w 871"/>
                <a:gd name="T27" fmla="*/ 136 h 580"/>
                <a:gd name="T28" fmla="*/ 0 w 871"/>
                <a:gd name="T29" fmla="*/ 136 h 580"/>
                <a:gd name="T30" fmla="*/ 0 w 871"/>
                <a:gd name="T31" fmla="*/ 24 h 580"/>
                <a:gd name="T32" fmla="*/ 24 w 871"/>
                <a:gd name="T33" fmla="*/ 0 h 580"/>
                <a:gd name="T34" fmla="*/ 779 w 871"/>
                <a:gd name="T35" fmla="*/ 199 h 580"/>
                <a:gd name="T36" fmla="*/ 871 w 871"/>
                <a:gd name="T37" fmla="*/ 291 h 580"/>
                <a:gd name="T38" fmla="*/ 779 w 871"/>
                <a:gd name="T39" fmla="*/ 383 h 580"/>
                <a:gd name="T40" fmla="*/ 687 w 871"/>
                <a:gd name="T41" fmla="*/ 291 h 580"/>
                <a:gd name="T42" fmla="*/ 779 w 871"/>
                <a:gd name="T43" fmla="*/ 199 h 580"/>
                <a:gd name="T44" fmla="*/ 648 w 871"/>
                <a:gd name="T45" fmla="*/ 580 h 580"/>
                <a:gd name="T46" fmla="*/ 779 w 871"/>
                <a:gd name="T47" fmla="*/ 446 h 580"/>
                <a:gd name="T48" fmla="*/ 771 w 871"/>
                <a:gd name="T49" fmla="*/ 420 h 580"/>
                <a:gd name="T50" fmla="*/ 641 w 871"/>
                <a:gd name="T51" fmla="*/ 425 h 580"/>
                <a:gd name="T52" fmla="*/ 543 w 871"/>
                <a:gd name="T53" fmla="*/ 475 h 580"/>
                <a:gd name="T54" fmla="*/ 648 w 871"/>
                <a:gd name="T55" fmla="*/ 580 h 580"/>
                <a:gd name="T56" fmla="*/ 400 w 871"/>
                <a:gd name="T57" fmla="*/ 168 h 580"/>
                <a:gd name="T58" fmla="*/ 400 w 871"/>
                <a:gd name="T59" fmla="*/ 256 h 580"/>
                <a:gd name="T60" fmla="*/ 376 w 871"/>
                <a:gd name="T61" fmla="*/ 280 h 580"/>
                <a:gd name="T62" fmla="*/ 24 w 871"/>
                <a:gd name="T63" fmla="*/ 280 h 580"/>
                <a:gd name="T64" fmla="*/ 0 w 871"/>
                <a:gd name="T65" fmla="*/ 256 h 580"/>
                <a:gd name="T66" fmla="*/ 0 w 871"/>
                <a:gd name="T67" fmla="*/ 168 h 580"/>
                <a:gd name="T68" fmla="*/ 80 w 871"/>
                <a:gd name="T69" fmla="*/ 168 h 580"/>
                <a:gd name="T70" fmla="*/ 93 w 871"/>
                <a:gd name="T71" fmla="*/ 161 h 580"/>
                <a:gd name="T72" fmla="*/ 109 w 871"/>
                <a:gd name="T73" fmla="*/ 141 h 580"/>
                <a:gd name="T74" fmla="*/ 138 w 871"/>
                <a:gd name="T75" fmla="*/ 195 h 580"/>
                <a:gd name="T76" fmla="*/ 167 w 871"/>
                <a:gd name="T77" fmla="*/ 194 h 580"/>
                <a:gd name="T78" fmla="*/ 199 w 871"/>
                <a:gd name="T79" fmla="*/ 104 h 580"/>
                <a:gd name="T80" fmla="*/ 237 w 871"/>
                <a:gd name="T81" fmla="*/ 233 h 580"/>
                <a:gd name="T82" fmla="*/ 267 w 871"/>
                <a:gd name="T83" fmla="*/ 232 h 580"/>
                <a:gd name="T84" fmla="*/ 295 w 871"/>
                <a:gd name="T85" fmla="*/ 137 h 580"/>
                <a:gd name="T86" fmla="*/ 306 w 871"/>
                <a:gd name="T87" fmla="*/ 159 h 580"/>
                <a:gd name="T88" fmla="*/ 320 w 871"/>
                <a:gd name="T89" fmla="*/ 168 h 580"/>
                <a:gd name="T90" fmla="*/ 400 w 871"/>
                <a:gd name="T91" fmla="*/ 16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1" h="580">
                  <a:moveTo>
                    <a:pt x="24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89" y="0"/>
                    <a:pt x="400" y="11"/>
                    <a:pt x="400" y="24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30" y="136"/>
                    <a:pt x="330" y="136"/>
                    <a:pt x="330" y="136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1" y="73"/>
                    <a:pt x="281" y="73"/>
                    <a:pt x="277" y="88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1" y="33"/>
                    <a:pt x="190" y="32"/>
                    <a:pt x="185" y="47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1" y="95"/>
                    <a:pt x="107" y="93"/>
                    <a:pt x="100" y="10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779" y="199"/>
                  </a:moveTo>
                  <a:cubicBezTo>
                    <a:pt x="830" y="199"/>
                    <a:pt x="871" y="240"/>
                    <a:pt x="871" y="291"/>
                  </a:cubicBezTo>
                  <a:cubicBezTo>
                    <a:pt x="871" y="342"/>
                    <a:pt x="830" y="383"/>
                    <a:pt x="779" y="383"/>
                  </a:cubicBezTo>
                  <a:cubicBezTo>
                    <a:pt x="728" y="383"/>
                    <a:pt x="687" y="342"/>
                    <a:pt x="687" y="291"/>
                  </a:cubicBezTo>
                  <a:cubicBezTo>
                    <a:pt x="687" y="240"/>
                    <a:pt x="728" y="199"/>
                    <a:pt x="779" y="199"/>
                  </a:cubicBezTo>
                  <a:close/>
                  <a:moveTo>
                    <a:pt x="648" y="580"/>
                  </a:moveTo>
                  <a:cubicBezTo>
                    <a:pt x="779" y="446"/>
                    <a:pt x="779" y="446"/>
                    <a:pt x="779" y="446"/>
                  </a:cubicBezTo>
                  <a:cubicBezTo>
                    <a:pt x="788" y="437"/>
                    <a:pt x="784" y="422"/>
                    <a:pt x="771" y="420"/>
                  </a:cubicBezTo>
                  <a:cubicBezTo>
                    <a:pt x="722" y="409"/>
                    <a:pt x="690" y="401"/>
                    <a:pt x="641" y="425"/>
                  </a:cubicBezTo>
                  <a:cubicBezTo>
                    <a:pt x="543" y="475"/>
                    <a:pt x="543" y="475"/>
                    <a:pt x="543" y="475"/>
                  </a:cubicBezTo>
                  <a:cubicBezTo>
                    <a:pt x="648" y="580"/>
                    <a:pt x="648" y="580"/>
                    <a:pt x="648" y="580"/>
                  </a:cubicBezTo>
                  <a:close/>
                  <a:moveTo>
                    <a:pt x="400" y="168"/>
                  </a:moveTo>
                  <a:cubicBezTo>
                    <a:pt x="400" y="256"/>
                    <a:pt x="400" y="256"/>
                    <a:pt x="400" y="256"/>
                  </a:cubicBezTo>
                  <a:cubicBezTo>
                    <a:pt x="400" y="269"/>
                    <a:pt x="389" y="280"/>
                    <a:pt x="376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1" y="280"/>
                    <a:pt x="0" y="269"/>
                    <a:pt x="0" y="25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6" y="168"/>
                    <a:pt x="90" y="165"/>
                    <a:pt x="93" y="161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44" y="208"/>
                    <a:pt x="162" y="206"/>
                    <a:pt x="167" y="194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41" y="248"/>
                    <a:pt x="263" y="248"/>
                    <a:pt x="267" y="232"/>
                  </a:cubicBezTo>
                  <a:cubicBezTo>
                    <a:pt x="295" y="137"/>
                    <a:pt x="295" y="137"/>
                    <a:pt x="295" y="137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8" y="165"/>
                    <a:pt x="314" y="168"/>
                    <a:pt x="320" y="168"/>
                  </a:cubicBezTo>
                  <a:cubicBezTo>
                    <a:pt x="400" y="168"/>
                    <a:pt x="400" y="168"/>
                    <a:pt x="400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2AD5F864-9A34-47A5-9C8A-93997A62C71E}"/>
              </a:ext>
            </a:extLst>
          </p:cNvPr>
          <p:cNvSpPr/>
          <p:nvPr/>
        </p:nvSpPr>
        <p:spPr>
          <a:xfrm>
            <a:off x="16464842" y="4729375"/>
            <a:ext cx="5681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6012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Stress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(OPs, Untersuchungen, Eingriffe, etc.)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C1039DFC-FBA1-4F73-8E94-B6469B703B4F}"/>
              </a:ext>
            </a:extLst>
          </p:cNvPr>
          <p:cNvSpPr/>
          <p:nvPr/>
        </p:nvSpPr>
        <p:spPr>
          <a:xfrm>
            <a:off x="3334141" y="9097373"/>
            <a:ext cx="5403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6012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Anderes Bewegungsausmaß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FEFD7794-2E6A-4DD8-BF84-BD96C526653C}"/>
              </a:ext>
            </a:extLst>
          </p:cNvPr>
          <p:cNvSpPr/>
          <p:nvPr/>
        </p:nvSpPr>
        <p:spPr>
          <a:xfrm>
            <a:off x="4045191" y="4697060"/>
            <a:ext cx="2775119" cy="138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 indent="0" algn="l" defTabSz="96012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Andere </a:t>
            </a:r>
          </a:p>
          <a:p>
            <a:pPr marL="0" marR="0" lvl="1" indent="0" algn="l" defTabSz="96012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Ernährung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06CC961D-D530-47AA-A52C-AC2759BAD012}"/>
              </a:ext>
            </a:extLst>
          </p:cNvPr>
          <p:cNvSpPr/>
          <p:nvPr/>
        </p:nvSpPr>
        <p:spPr>
          <a:xfrm>
            <a:off x="16341298" y="8890427"/>
            <a:ext cx="52661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 indent="0" algn="l" defTabSz="96012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Erkrankung/</a:t>
            </a:r>
            <a:b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neue Medikationen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 rot="10800000">
            <a:off x="13129386" y="5263962"/>
            <a:ext cx="3187782" cy="1376118"/>
            <a:chOff x="6464300" y="2235941"/>
            <a:chExt cx="2251569" cy="810711"/>
          </a:xfrm>
        </p:grpSpPr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64300" y="2941035"/>
              <a:ext cx="124034" cy="105617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96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95" idx="6"/>
              <a:endCxn id="97" idx="2"/>
            </p:cNvCxnSpPr>
            <p:nvPr/>
          </p:nvCxnSpPr>
          <p:spPr>
            <a:xfrm flipV="1">
              <a:off x="6588334" y="2286271"/>
              <a:ext cx="1998496" cy="707573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86830" y="2235941"/>
              <a:ext cx="129039" cy="1006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D0CB804D-6ADD-44E0-9ABE-639DA42A4DBA}"/>
              </a:ext>
            </a:extLst>
          </p:cNvPr>
          <p:cNvGrpSpPr/>
          <p:nvPr/>
        </p:nvGrpSpPr>
        <p:grpSpPr>
          <a:xfrm>
            <a:off x="6749693" y="5206694"/>
            <a:ext cx="2563532" cy="1361943"/>
            <a:chOff x="3249337" y="2775545"/>
            <a:chExt cx="2102123" cy="54698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E64CFF17-74DB-49FC-8D7A-CCACAFCCF746}"/>
                </a:ext>
              </a:extLst>
            </p:cNvPr>
            <p:cNvSpPr/>
            <p:nvPr/>
          </p:nvSpPr>
          <p:spPr>
            <a:xfrm>
              <a:off x="3249337" y="2775545"/>
              <a:ext cx="144000" cy="72000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00" name="Verbinder: gewinkelt 32">
              <a:extLst>
                <a:ext uri="{FF2B5EF4-FFF2-40B4-BE49-F238E27FC236}">
                  <a16:creationId xmlns:a16="http://schemas.microsoft.com/office/drawing/2014/main" id="{84DED5B3-96C2-450F-9D5D-3EC709AA81D3}"/>
                </a:ext>
              </a:extLst>
            </p:cNvPr>
            <p:cNvCxnSpPr>
              <a:cxnSpLocks/>
              <a:stCxn id="99" idx="6"/>
              <a:endCxn id="101" idx="2"/>
            </p:cNvCxnSpPr>
            <p:nvPr/>
          </p:nvCxnSpPr>
          <p:spPr>
            <a:xfrm>
              <a:off x="3393337" y="2811545"/>
              <a:ext cx="1814122" cy="47498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97EBF580-62C3-48C1-A5BC-D1D1C312A78A}"/>
                </a:ext>
              </a:extLst>
            </p:cNvPr>
            <p:cNvSpPr/>
            <p:nvPr/>
          </p:nvSpPr>
          <p:spPr>
            <a:xfrm>
              <a:off x="5207460" y="3250525"/>
              <a:ext cx="144000" cy="7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51AFA237-FB97-4CDD-9574-8B78A46C6D23}"/>
              </a:ext>
            </a:extLst>
          </p:cNvPr>
          <p:cNvGrpSpPr/>
          <p:nvPr/>
        </p:nvGrpSpPr>
        <p:grpSpPr>
          <a:xfrm rot="10800000">
            <a:off x="13075986" y="7867820"/>
            <a:ext cx="3204933" cy="1750964"/>
            <a:chOff x="6743195" y="3846873"/>
            <a:chExt cx="2518246" cy="875028"/>
          </a:xfrm>
        </p:grpSpPr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D5DFE6E-C00C-42A6-AFA6-D613373E2323}"/>
                </a:ext>
              </a:extLst>
            </p:cNvPr>
            <p:cNvSpPr/>
            <p:nvPr/>
          </p:nvSpPr>
          <p:spPr>
            <a:xfrm>
              <a:off x="6743195" y="3846873"/>
              <a:ext cx="131713" cy="84697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04" name="Verbinder: gewinkelt 35">
              <a:extLst>
                <a:ext uri="{FF2B5EF4-FFF2-40B4-BE49-F238E27FC236}">
                  <a16:creationId xmlns:a16="http://schemas.microsoft.com/office/drawing/2014/main" id="{EF17F0B2-0BBC-42F1-99A7-68DCD92FB568}"/>
                </a:ext>
              </a:extLst>
            </p:cNvPr>
            <p:cNvCxnSpPr>
              <a:cxnSpLocks/>
              <a:stCxn id="103" idx="6"/>
              <a:endCxn id="105" idx="2"/>
            </p:cNvCxnSpPr>
            <p:nvPr/>
          </p:nvCxnSpPr>
          <p:spPr>
            <a:xfrm>
              <a:off x="6874907" y="3889221"/>
              <a:ext cx="2242984" cy="78998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F7A5D36C-3BFE-41D8-BE23-C7B403896431}"/>
                </a:ext>
              </a:extLst>
            </p:cNvPr>
            <p:cNvSpPr/>
            <p:nvPr/>
          </p:nvSpPr>
          <p:spPr>
            <a:xfrm>
              <a:off x="9117892" y="4636515"/>
              <a:ext cx="143549" cy="8538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14" name="Textfeld 113"/>
          <p:cNvSpPr txBox="1"/>
          <p:nvPr/>
        </p:nvSpPr>
        <p:spPr>
          <a:xfrm>
            <a:off x="9919929" y="8814212"/>
            <a:ext cx="2439276" cy="8233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Patient</a:t>
            </a:r>
          </a:p>
        </p:txBody>
      </p: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>
            <a:off x="6327647" y="7882332"/>
            <a:ext cx="2868416" cy="1600674"/>
            <a:chOff x="6464300" y="2235940"/>
            <a:chExt cx="2260948" cy="791136"/>
          </a:xfrm>
        </p:grpSpPr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64300" y="2941035"/>
              <a:ext cx="132769" cy="86041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17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116" idx="6"/>
              <a:endCxn id="118" idx="2"/>
            </p:cNvCxnSpPr>
            <p:nvPr/>
          </p:nvCxnSpPr>
          <p:spPr>
            <a:xfrm flipV="1">
              <a:off x="6597069" y="2280244"/>
              <a:ext cx="1989761" cy="703812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86830" y="2235940"/>
              <a:ext cx="138418" cy="8860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2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514">
            <a:extLst>
              <a:ext uri="{FF2B5EF4-FFF2-40B4-BE49-F238E27FC236}">
                <a16:creationId xmlns:a16="http://schemas.microsoft.com/office/drawing/2014/main" id="{F9BC4AC2-6C0D-427C-B398-9066E10A711F}"/>
              </a:ext>
            </a:extLst>
          </p:cNvPr>
          <p:cNvGrpSpPr>
            <a:grpSpLocks noChangeAspect="1"/>
          </p:cNvGrpSpPr>
          <p:nvPr/>
        </p:nvGrpSpPr>
        <p:grpSpPr>
          <a:xfrm>
            <a:off x="6876258" y="6850168"/>
            <a:ext cx="2744393" cy="1845495"/>
            <a:chOff x="4721225" y="3030538"/>
            <a:chExt cx="936626" cy="739776"/>
          </a:xfrm>
          <a:solidFill>
            <a:schemeClr val="accent2"/>
          </a:solidFill>
        </p:grpSpPr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EC0865F6-EC8C-43CC-B8C1-4D1C2ADD3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3155951"/>
              <a:ext cx="280988" cy="423863"/>
            </a:xfrm>
            <a:custGeom>
              <a:avLst/>
              <a:gdLst>
                <a:gd name="T0" fmla="*/ 62 w 74"/>
                <a:gd name="T1" fmla="*/ 111 h 111"/>
                <a:gd name="T2" fmla="*/ 61 w 74"/>
                <a:gd name="T3" fmla="*/ 110 h 111"/>
                <a:gd name="T4" fmla="*/ 67 w 74"/>
                <a:gd name="T5" fmla="*/ 108 h 111"/>
                <a:gd name="T6" fmla="*/ 74 w 74"/>
                <a:gd name="T7" fmla="*/ 104 h 111"/>
                <a:gd name="T8" fmla="*/ 72 w 74"/>
                <a:gd name="T9" fmla="*/ 97 h 111"/>
                <a:gd name="T10" fmla="*/ 29 w 74"/>
                <a:gd name="T11" fmla="*/ 76 h 111"/>
                <a:gd name="T12" fmla="*/ 19 w 74"/>
                <a:gd name="T13" fmla="*/ 71 h 111"/>
                <a:gd name="T14" fmla="*/ 15 w 74"/>
                <a:gd name="T15" fmla="*/ 62 h 111"/>
                <a:gd name="T16" fmla="*/ 26 w 74"/>
                <a:gd name="T17" fmla="*/ 31 h 111"/>
                <a:gd name="T18" fmla="*/ 30 w 74"/>
                <a:gd name="T19" fmla="*/ 14 h 111"/>
                <a:gd name="T20" fmla="*/ 30 w 74"/>
                <a:gd name="T21" fmla="*/ 0 h 111"/>
                <a:gd name="T22" fmla="*/ 15 w 74"/>
                <a:gd name="T23" fmla="*/ 9 h 111"/>
                <a:gd name="T24" fmla="*/ 12 w 74"/>
                <a:gd name="T25" fmla="*/ 13 h 111"/>
                <a:gd name="T26" fmla="*/ 11 w 74"/>
                <a:gd name="T27" fmla="*/ 15 h 111"/>
                <a:gd name="T28" fmla="*/ 3 w 74"/>
                <a:gd name="T29" fmla="*/ 85 h 111"/>
                <a:gd name="T30" fmla="*/ 21 w 74"/>
                <a:gd name="T31" fmla="*/ 107 h 111"/>
                <a:gd name="T32" fmla="*/ 26 w 74"/>
                <a:gd name="T33" fmla="*/ 109 h 111"/>
                <a:gd name="T34" fmla="*/ 25 w 74"/>
                <a:gd name="T35" fmla="*/ 111 h 111"/>
                <a:gd name="T36" fmla="*/ 62 w 74"/>
                <a:gd name="T3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11">
                  <a:moveTo>
                    <a:pt x="62" y="111"/>
                  </a:moveTo>
                  <a:cubicBezTo>
                    <a:pt x="61" y="110"/>
                    <a:pt x="61" y="110"/>
                    <a:pt x="61" y="110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9" y="107"/>
                    <a:pt x="71" y="106"/>
                    <a:pt x="74" y="104"/>
                  </a:cubicBezTo>
                  <a:cubicBezTo>
                    <a:pt x="74" y="101"/>
                    <a:pt x="73" y="99"/>
                    <a:pt x="72" y="97"/>
                  </a:cubicBezTo>
                  <a:cubicBezTo>
                    <a:pt x="68" y="86"/>
                    <a:pt x="50" y="78"/>
                    <a:pt x="29" y="76"/>
                  </a:cubicBezTo>
                  <a:cubicBezTo>
                    <a:pt x="27" y="75"/>
                    <a:pt x="22" y="75"/>
                    <a:pt x="19" y="71"/>
                  </a:cubicBezTo>
                  <a:cubicBezTo>
                    <a:pt x="18" y="69"/>
                    <a:pt x="16" y="64"/>
                    <a:pt x="15" y="62"/>
                  </a:cubicBezTo>
                  <a:cubicBezTo>
                    <a:pt x="20" y="54"/>
                    <a:pt x="24" y="44"/>
                    <a:pt x="26" y="31"/>
                  </a:cubicBezTo>
                  <a:cubicBezTo>
                    <a:pt x="26" y="30"/>
                    <a:pt x="34" y="14"/>
                    <a:pt x="30" y="14"/>
                  </a:cubicBezTo>
                  <a:cubicBezTo>
                    <a:pt x="30" y="12"/>
                    <a:pt x="31" y="6"/>
                    <a:pt x="30" y="0"/>
                  </a:cubicBezTo>
                  <a:cubicBezTo>
                    <a:pt x="24" y="1"/>
                    <a:pt x="19" y="4"/>
                    <a:pt x="15" y="9"/>
                  </a:cubicBezTo>
                  <a:cubicBezTo>
                    <a:pt x="14" y="10"/>
                    <a:pt x="13" y="11"/>
                    <a:pt x="12" y="13"/>
                  </a:cubicBezTo>
                  <a:cubicBezTo>
                    <a:pt x="12" y="13"/>
                    <a:pt x="12" y="14"/>
                    <a:pt x="11" y="15"/>
                  </a:cubicBezTo>
                  <a:cubicBezTo>
                    <a:pt x="0" y="37"/>
                    <a:pt x="3" y="85"/>
                    <a:pt x="3" y="85"/>
                  </a:cubicBezTo>
                  <a:cubicBezTo>
                    <a:pt x="5" y="100"/>
                    <a:pt x="17" y="106"/>
                    <a:pt x="21" y="107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5" y="111"/>
                    <a:pt x="25" y="111"/>
                    <a:pt x="25" y="111"/>
                  </a:cubicBezTo>
                  <a:lnTo>
                    <a:pt x="6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80568E3B-992D-4F44-9B09-1EF1E19F1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030538"/>
              <a:ext cx="439738" cy="549275"/>
            </a:xfrm>
            <a:custGeom>
              <a:avLst/>
              <a:gdLst>
                <a:gd name="T0" fmla="*/ 83 w 116"/>
                <a:gd name="T1" fmla="*/ 119 h 144"/>
                <a:gd name="T2" fmla="*/ 93 w 116"/>
                <a:gd name="T3" fmla="*/ 44 h 144"/>
                <a:gd name="T4" fmla="*/ 94 w 116"/>
                <a:gd name="T5" fmla="*/ 42 h 144"/>
                <a:gd name="T6" fmla="*/ 98 w 116"/>
                <a:gd name="T7" fmla="*/ 36 h 144"/>
                <a:gd name="T8" fmla="*/ 116 w 116"/>
                <a:gd name="T9" fmla="*/ 25 h 144"/>
                <a:gd name="T10" fmla="*/ 111 w 116"/>
                <a:gd name="T11" fmla="*/ 16 h 144"/>
                <a:gd name="T12" fmla="*/ 103 w 116"/>
                <a:gd name="T13" fmla="*/ 10 h 144"/>
                <a:gd name="T14" fmla="*/ 106 w 116"/>
                <a:gd name="T15" fmla="*/ 10 h 144"/>
                <a:gd name="T16" fmla="*/ 82 w 116"/>
                <a:gd name="T17" fmla="*/ 4 h 144"/>
                <a:gd name="T18" fmla="*/ 82 w 116"/>
                <a:gd name="T19" fmla="*/ 2 h 144"/>
                <a:gd name="T20" fmla="*/ 75 w 116"/>
                <a:gd name="T21" fmla="*/ 4 h 144"/>
                <a:gd name="T22" fmla="*/ 76 w 116"/>
                <a:gd name="T23" fmla="*/ 0 h 144"/>
                <a:gd name="T24" fmla="*/ 72 w 116"/>
                <a:gd name="T25" fmla="*/ 6 h 144"/>
                <a:gd name="T26" fmla="*/ 51 w 116"/>
                <a:gd name="T27" fmla="*/ 16 h 144"/>
                <a:gd name="T28" fmla="*/ 45 w 116"/>
                <a:gd name="T29" fmla="*/ 47 h 144"/>
                <a:gd name="T30" fmla="*/ 48 w 116"/>
                <a:gd name="T31" fmla="*/ 64 h 144"/>
                <a:gd name="T32" fmla="*/ 52 w 116"/>
                <a:gd name="T33" fmla="*/ 75 h 144"/>
                <a:gd name="T34" fmla="*/ 59 w 116"/>
                <a:gd name="T35" fmla="*/ 94 h 144"/>
                <a:gd name="T36" fmla="*/ 56 w 116"/>
                <a:gd name="T37" fmla="*/ 105 h 144"/>
                <a:gd name="T38" fmla="*/ 56 w 116"/>
                <a:gd name="T39" fmla="*/ 104 h 144"/>
                <a:gd name="T40" fmla="*/ 46 w 116"/>
                <a:gd name="T41" fmla="*/ 108 h 144"/>
                <a:gd name="T42" fmla="*/ 2 w 116"/>
                <a:gd name="T43" fmla="*/ 130 h 144"/>
                <a:gd name="T44" fmla="*/ 0 w 116"/>
                <a:gd name="T45" fmla="*/ 144 h 144"/>
                <a:gd name="T46" fmla="*/ 100 w 116"/>
                <a:gd name="T47" fmla="*/ 144 h 144"/>
                <a:gd name="T48" fmla="*/ 83 w 116"/>
                <a:gd name="T49" fmla="*/ 1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44">
                  <a:moveTo>
                    <a:pt x="83" y="119"/>
                  </a:moveTo>
                  <a:cubicBezTo>
                    <a:pt x="83" y="117"/>
                    <a:pt x="81" y="69"/>
                    <a:pt x="93" y="44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5" y="40"/>
                    <a:pt x="96" y="38"/>
                    <a:pt x="98" y="36"/>
                  </a:cubicBezTo>
                  <a:cubicBezTo>
                    <a:pt x="103" y="31"/>
                    <a:pt x="109" y="27"/>
                    <a:pt x="116" y="25"/>
                  </a:cubicBezTo>
                  <a:cubicBezTo>
                    <a:pt x="115" y="22"/>
                    <a:pt x="114" y="18"/>
                    <a:pt x="111" y="16"/>
                  </a:cubicBezTo>
                  <a:cubicBezTo>
                    <a:pt x="109" y="13"/>
                    <a:pt x="107" y="12"/>
                    <a:pt x="103" y="10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96" y="3"/>
                    <a:pt x="85" y="4"/>
                    <a:pt x="82" y="4"/>
                  </a:cubicBezTo>
                  <a:cubicBezTo>
                    <a:pt x="81" y="3"/>
                    <a:pt x="82" y="2"/>
                    <a:pt x="82" y="2"/>
                  </a:cubicBezTo>
                  <a:cubicBezTo>
                    <a:pt x="80" y="2"/>
                    <a:pt x="78" y="2"/>
                    <a:pt x="75" y="4"/>
                  </a:cubicBezTo>
                  <a:cubicBezTo>
                    <a:pt x="75" y="3"/>
                    <a:pt x="75" y="0"/>
                    <a:pt x="76" y="0"/>
                  </a:cubicBezTo>
                  <a:cubicBezTo>
                    <a:pt x="73" y="0"/>
                    <a:pt x="71" y="3"/>
                    <a:pt x="72" y="6"/>
                  </a:cubicBezTo>
                  <a:cubicBezTo>
                    <a:pt x="63" y="7"/>
                    <a:pt x="56" y="11"/>
                    <a:pt x="51" y="16"/>
                  </a:cubicBezTo>
                  <a:cubicBezTo>
                    <a:pt x="43" y="24"/>
                    <a:pt x="43" y="43"/>
                    <a:pt x="45" y="47"/>
                  </a:cubicBezTo>
                  <a:cubicBezTo>
                    <a:pt x="40" y="47"/>
                    <a:pt x="48" y="64"/>
                    <a:pt x="48" y="64"/>
                  </a:cubicBezTo>
                  <a:cubicBezTo>
                    <a:pt x="49" y="67"/>
                    <a:pt x="52" y="74"/>
                    <a:pt x="52" y="75"/>
                  </a:cubicBezTo>
                  <a:cubicBezTo>
                    <a:pt x="54" y="83"/>
                    <a:pt x="56" y="89"/>
                    <a:pt x="59" y="94"/>
                  </a:cubicBezTo>
                  <a:cubicBezTo>
                    <a:pt x="58" y="101"/>
                    <a:pt x="56" y="105"/>
                    <a:pt x="56" y="105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8"/>
                    <a:pt x="47" y="108"/>
                    <a:pt x="46" y="108"/>
                  </a:cubicBezTo>
                  <a:cubicBezTo>
                    <a:pt x="25" y="111"/>
                    <a:pt x="6" y="119"/>
                    <a:pt x="2" y="130"/>
                  </a:cubicBezTo>
                  <a:cubicBezTo>
                    <a:pt x="0" y="134"/>
                    <a:pt x="0" y="139"/>
                    <a:pt x="0" y="144"/>
                  </a:cubicBezTo>
                  <a:cubicBezTo>
                    <a:pt x="100" y="144"/>
                    <a:pt x="100" y="144"/>
                    <a:pt x="100" y="144"/>
                  </a:cubicBezTo>
                  <a:cubicBezTo>
                    <a:pt x="93" y="140"/>
                    <a:pt x="85" y="133"/>
                    <a:pt x="83" y="119"/>
                  </a:cubicBezTo>
                  <a:close/>
                </a:path>
              </a:pathLst>
            </a:custGeom>
            <a:solidFill>
              <a:srgbClr val="01A7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4B37FBD4-AB9E-4B5E-8BCA-5CD3DB49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0" y="3155951"/>
              <a:ext cx="204788" cy="423863"/>
            </a:xfrm>
            <a:custGeom>
              <a:avLst/>
              <a:gdLst>
                <a:gd name="T0" fmla="*/ 51 w 54"/>
                <a:gd name="T1" fmla="*/ 85 h 111"/>
                <a:gd name="T2" fmla="*/ 39 w 54"/>
                <a:gd name="T3" fmla="*/ 10 h 111"/>
                <a:gd name="T4" fmla="*/ 39 w 54"/>
                <a:gd name="T5" fmla="*/ 10 h 111"/>
                <a:gd name="T6" fmla="*/ 36 w 54"/>
                <a:gd name="T7" fmla="*/ 7 h 111"/>
                <a:gd name="T8" fmla="*/ 24 w 54"/>
                <a:gd name="T9" fmla="*/ 0 h 111"/>
                <a:gd name="T10" fmla="*/ 20 w 54"/>
                <a:gd name="T11" fmla="*/ 18 h 111"/>
                <a:gd name="T12" fmla="*/ 16 w 54"/>
                <a:gd name="T13" fmla="*/ 37 h 111"/>
                <a:gd name="T14" fmla="*/ 21 w 54"/>
                <a:gd name="T15" fmla="*/ 37 h 111"/>
                <a:gd name="T16" fmla="*/ 26 w 54"/>
                <a:gd name="T17" fmla="*/ 55 h 111"/>
                <a:gd name="T18" fmla="*/ 37 w 54"/>
                <a:gd name="T19" fmla="*/ 55 h 111"/>
                <a:gd name="T20" fmla="*/ 40 w 54"/>
                <a:gd name="T21" fmla="*/ 49 h 111"/>
                <a:gd name="T22" fmla="*/ 40 w 54"/>
                <a:gd name="T23" fmla="*/ 37 h 111"/>
                <a:gd name="T24" fmla="*/ 41 w 54"/>
                <a:gd name="T25" fmla="*/ 39 h 111"/>
                <a:gd name="T26" fmla="*/ 46 w 54"/>
                <a:gd name="T27" fmla="*/ 54 h 111"/>
                <a:gd name="T28" fmla="*/ 44 w 54"/>
                <a:gd name="T29" fmla="*/ 61 h 111"/>
                <a:gd name="T30" fmla="*/ 44 w 54"/>
                <a:gd name="T31" fmla="*/ 61 h 111"/>
                <a:gd name="T32" fmla="*/ 36 w 54"/>
                <a:gd name="T33" fmla="*/ 64 h 111"/>
                <a:gd name="T34" fmla="*/ 4 w 54"/>
                <a:gd name="T35" fmla="*/ 80 h 111"/>
                <a:gd name="T36" fmla="*/ 3 w 54"/>
                <a:gd name="T37" fmla="*/ 110 h 111"/>
                <a:gd name="T38" fmla="*/ 3 w 54"/>
                <a:gd name="T39" fmla="*/ 111 h 111"/>
                <a:gd name="T40" fmla="*/ 27 w 54"/>
                <a:gd name="T41" fmla="*/ 111 h 111"/>
                <a:gd name="T42" fmla="*/ 26 w 54"/>
                <a:gd name="T43" fmla="*/ 110 h 111"/>
                <a:gd name="T44" fmla="*/ 32 w 54"/>
                <a:gd name="T45" fmla="*/ 108 h 111"/>
                <a:gd name="T46" fmla="*/ 51 w 54"/>
                <a:gd name="T47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111">
                  <a:moveTo>
                    <a:pt x="51" y="85"/>
                  </a:moveTo>
                  <a:cubicBezTo>
                    <a:pt x="51" y="85"/>
                    <a:pt x="54" y="3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3" y="4"/>
                    <a:pt x="29" y="1"/>
                    <a:pt x="24" y="0"/>
                  </a:cubicBezTo>
                  <a:cubicBezTo>
                    <a:pt x="22" y="6"/>
                    <a:pt x="21" y="12"/>
                    <a:pt x="20" y="18"/>
                  </a:cubicBezTo>
                  <a:cubicBezTo>
                    <a:pt x="20" y="24"/>
                    <a:pt x="18" y="30"/>
                    <a:pt x="16" y="37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0" y="42"/>
                    <a:pt x="22" y="50"/>
                    <a:pt x="26" y="55"/>
                  </a:cubicBezTo>
                  <a:cubicBezTo>
                    <a:pt x="29" y="59"/>
                    <a:pt x="34" y="57"/>
                    <a:pt x="37" y="55"/>
                  </a:cubicBezTo>
                  <a:cubicBezTo>
                    <a:pt x="39" y="55"/>
                    <a:pt x="41" y="51"/>
                    <a:pt x="40" y="49"/>
                  </a:cubicBezTo>
                  <a:cubicBezTo>
                    <a:pt x="40" y="45"/>
                    <a:pt x="40" y="41"/>
                    <a:pt x="40" y="37"/>
                  </a:cubicBezTo>
                  <a:cubicBezTo>
                    <a:pt x="40" y="38"/>
                    <a:pt x="40" y="39"/>
                    <a:pt x="41" y="39"/>
                  </a:cubicBezTo>
                  <a:cubicBezTo>
                    <a:pt x="42" y="45"/>
                    <a:pt x="44" y="50"/>
                    <a:pt x="46" y="54"/>
                  </a:cubicBezTo>
                  <a:cubicBezTo>
                    <a:pt x="45" y="58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1" y="63"/>
                    <a:pt x="37" y="64"/>
                    <a:pt x="36" y="64"/>
                  </a:cubicBezTo>
                  <a:cubicBezTo>
                    <a:pt x="20" y="66"/>
                    <a:pt x="7" y="72"/>
                    <a:pt x="4" y="80"/>
                  </a:cubicBezTo>
                  <a:cubicBezTo>
                    <a:pt x="0" y="88"/>
                    <a:pt x="2" y="110"/>
                    <a:pt x="3" y="110"/>
                  </a:cubicBezTo>
                  <a:cubicBezTo>
                    <a:pt x="3" y="110"/>
                    <a:pt x="3" y="111"/>
                    <a:pt x="3" y="111"/>
                  </a:cubicBezTo>
                  <a:cubicBezTo>
                    <a:pt x="13" y="111"/>
                    <a:pt x="20" y="111"/>
                    <a:pt x="27" y="111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7" y="106"/>
                    <a:pt x="48" y="100"/>
                    <a:pt x="5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A9E1D57F-05D9-47E0-B279-32BF8268F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3041651"/>
              <a:ext cx="366713" cy="538163"/>
            </a:xfrm>
            <a:custGeom>
              <a:avLst/>
              <a:gdLst>
                <a:gd name="T0" fmla="*/ 94 w 97"/>
                <a:gd name="T1" fmla="*/ 110 h 141"/>
                <a:gd name="T2" fmla="*/ 62 w 97"/>
                <a:gd name="T3" fmla="*/ 94 h 141"/>
                <a:gd name="T4" fmla="*/ 54 w 97"/>
                <a:gd name="T5" fmla="*/ 91 h 141"/>
                <a:gd name="T6" fmla="*/ 51 w 97"/>
                <a:gd name="T7" fmla="*/ 84 h 141"/>
                <a:gd name="T8" fmla="*/ 58 w 97"/>
                <a:gd name="T9" fmla="*/ 83 h 141"/>
                <a:gd name="T10" fmla="*/ 67 w 97"/>
                <a:gd name="T11" fmla="*/ 85 h 141"/>
                <a:gd name="T12" fmla="*/ 67 w 97"/>
                <a:gd name="T13" fmla="*/ 78 h 141"/>
                <a:gd name="T14" fmla="*/ 78 w 97"/>
                <a:gd name="T15" fmla="*/ 78 h 141"/>
                <a:gd name="T16" fmla="*/ 72 w 97"/>
                <a:gd name="T17" fmla="*/ 72 h 141"/>
                <a:gd name="T18" fmla="*/ 79 w 97"/>
                <a:gd name="T19" fmla="*/ 62 h 141"/>
                <a:gd name="T20" fmla="*/ 73 w 97"/>
                <a:gd name="T21" fmla="*/ 52 h 141"/>
                <a:gd name="T22" fmla="*/ 53 w 97"/>
                <a:gd name="T23" fmla="*/ 6 h 141"/>
                <a:gd name="T24" fmla="*/ 37 w 97"/>
                <a:gd name="T25" fmla="*/ 1 h 141"/>
                <a:gd name="T26" fmla="*/ 27 w 97"/>
                <a:gd name="T27" fmla="*/ 2 h 141"/>
                <a:gd name="T28" fmla="*/ 10 w 97"/>
                <a:gd name="T29" fmla="*/ 9 h 141"/>
                <a:gd name="T30" fmla="*/ 0 w 97"/>
                <a:gd name="T31" fmla="*/ 23 h 141"/>
                <a:gd name="T32" fmla="*/ 14 w 97"/>
                <a:gd name="T33" fmla="*/ 31 h 141"/>
                <a:gd name="T34" fmla="*/ 16 w 97"/>
                <a:gd name="T35" fmla="*/ 33 h 141"/>
                <a:gd name="T36" fmla="*/ 17 w 97"/>
                <a:gd name="T37" fmla="*/ 34 h 141"/>
                <a:gd name="T38" fmla="*/ 31 w 97"/>
                <a:gd name="T39" fmla="*/ 116 h 141"/>
                <a:gd name="T40" fmla="*/ 15 w 97"/>
                <a:gd name="T41" fmla="*/ 141 h 141"/>
                <a:gd name="T42" fmla="*/ 43 w 97"/>
                <a:gd name="T43" fmla="*/ 141 h 141"/>
                <a:gd name="T44" fmla="*/ 76 w 97"/>
                <a:gd name="T45" fmla="*/ 141 h 141"/>
                <a:gd name="T46" fmla="*/ 94 w 97"/>
                <a:gd name="T47" fmla="*/ 141 h 141"/>
                <a:gd name="T48" fmla="*/ 95 w 97"/>
                <a:gd name="T49" fmla="*/ 140 h 141"/>
                <a:gd name="T50" fmla="*/ 94 w 97"/>
                <a:gd name="T5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141">
                  <a:moveTo>
                    <a:pt x="94" y="110"/>
                  </a:moveTo>
                  <a:cubicBezTo>
                    <a:pt x="91" y="102"/>
                    <a:pt x="77" y="96"/>
                    <a:pt x="62" y="94"/>
                  </a:cubicBezTo>
                  <a:cubicBezTo>
                    <a:pt x="60" y="94"/>
                    <a:pt x="56" y="93"/>
                    <a:pt x="54" y="91"/>
                  </a:cubicBezTo>
                  <a:cubicBezTo>
                    <a:pt x="53" y="89"/>
                    <a:pt x="52" y="85"/>
                    <a:pt x="51" y="84"/>
                  </a:cubicBezTo>
                  <a:cubicBezTo>
                    <a:pt x="51" y="84"/>
                    <a:pt x="57" y="83"/>
                    <a:pt x="58" y="83"/>
                  </a:cubicBezTo>
                  <a:cubicBezTo>
                    <a:pt x="61" y="84"/>
                    <a:pt x="64" y="86"/>
                    <a:pt x="67" y="85"/>
                  </a:cubicBezTo>
                  <a:cubicBezTo>
                    <a:pt x="68" y="85"/>
                    <a:pt x="63" y="80"/>
                    <a:pt x="67" y="78"/>
                  </a:cubicBezTo>
                  <a:cubicBezTo>
                    <a:pt x="70" y="79"/>
                    <a:pt x="75" y="80"/>
                    <a:pt x="78" y="78"/>
                  </a:cubicBezTo>
                  <a:cubicBezTo>
                    <a:pt x="78" y="78"/>
                    <a:pt x="72" y="76"/>
                    <a:pt x="72" y="72"/>
                  </a:cubicBezTo>
                  <a:cubicBezTo>
                    <a:pt x="77" y="71"/>
                    <a:pt x="78" y="68"/>
                    <a:pt x="79" y="62"/>
                  </a:cubicBezTo>
                  <a:cubicBezTo>
                    <a:pt x="74" y="66"/>
                    <a:pt x="73" y="57"/>
                    <a:pt x="73" y="52"/>
                  </a:cubicBezTo>
                  <a:cubicBezTo>
                    <a:pt x="72" y="34"/>
                    <a:pt x="67" y="18"/>
                    <a:pt x="53" y="6"/>
                  </a:cubicBezTo>
                  <a:cubicBezTo>
                    <a:pt x="49" y="2"/>
                    <a:pt x="44" y="0"/>
                    <a:pt x="37" y="1"/>
                  </a:cubicBezTo>
                  <a:cubicBezTo>
                    <a:pt x="34" y="1"/>
                    <a:pt x="31" y="2"/>
                    <a:pt x="27" y="2"/>
                  </a:cubicBezTo>
                  <a:cubicBezTo>
                    <a:pt x="21" y="2"/>
                    <a:pt x="15" y="4"/>
                    <a:pt x="10" y="9"/>
                  </a:cubicBezTo>
                  <a:cubicBezTo>
                    <a:pt x="6" y="13"/>
                    <a:pt x="2" y="18"/>
                    <a:pt x="0" y="23"/>
                  </a:cubicBezTo>
                  <a:cubicBezTo>
                    <a:pt x="5" y="25"/>
                    <a:pt x="10" y="28"/>
                    <a:pt x="14" y="31"/>
                  </a:cubicBezTo>
                  <a:cubicBezTo>
                    <a:pt x="15" y="32"/>
                    <a:pt x="15" y="32"/>
                    <a:pt x="16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4" y="55"/>
                    <a:pt x="31" y="113"/>
                    <a:pt x="31" y="116"/>
                  </a:cubicBezTo>
                  <a:cubicBezTo>
                    <a:pt x="29" y="129"/>
                    <a:pt x="21" y="137"/>
                    <a:pt x="15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5" y="141"/>
                    <a:pt x="95" y="140"/>
                  </a:cubicBezTo>
                  <a:cubicBezTo>
                    <a:pt x="95" y="140"/>
                    <a:pt x="97" y="119"/>
                    <a:pt x="94" y="110"/>
                  </a:cubicBezTo>
                  <a:close/>
                </a:path>
              </a:pathLst>
            </a:custGeom>
            <a:solidFill>
              <a:srgbClr val="01A7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7EE70170-C1F4-45FB-8FCE-E00E510F2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3149601"/>
              <a:ext cx="584200" cy="620713"/>
            </a:xfrm>
            <a:custGeom>
              <a:avLst/>
              <a:gdLst>
                <a:gd name="T0" fmla="*/ 0 w 154"/>
                <a:gd name="T1" fmla="*/ 163 h 163"/>
                <a:gd name="T2" fmla="*/ 154 w 154"/>
                <a:gd name="T3" fmla="*/ 163 h 163"/>
                <a:gd name="T4" fmla="*/ 150 w 154"/>
                <a:gd name="T5" fmla="*/ 144 h 163"/>
                <a:gd name="T6" fmla="*/ 115 w 154"/>
                <a:gd name="T7" fmla="*/ 123 h 163"/>
                <a:gd name="T8" fmla="*/ 115 w 154"/>
                <a:gd name="T9" fmla="*/ 123 h 163"/>
                <a:gd name="T10" fmla="*/ 100 w 154"/>
                <a:gd name="T11" fmla="*/ 116 h 163"/>
                <a:gd name="T12" fmla="*/ 95 w 154"/>
                <a:gd name="T13" fmla="*/ 112 h 163"/>
                <a:gd name="T14" fmla="*/ 101 w 154"/>
                <a:gd name="T15" fmla="*/ 110 h 163"/>
                <a:gd name="T16" fmla="*/ 120 w 154"/>
                <a:gd name="T17" fmla="*/ 87 h 163"/>
                <a:gd name="T18" fmla="*/ 108 w 154"/>
                <a:gd name="T19" fmla="*/ 12 h 163"/>
                <a:gd name="T20" fmla="*/ 108 w 154"/>
                <a:gd name="T21" fmla="*/ 12 h 163"/>
                <a:gd name="T22" fmla="*/ 105 w 154"/>
                <a:gd name="T23" fmla="*/ 9 h 163"/>
                <a:gd name="T24" fmla="*/ 80 w 154"/>
                <a:gd name="T25" fmla="*/ 0 h 163"/>
                <a:gd name="T26" fmla="*/ 76 w 154"/>
                <a:gd name="T27" fmla="*/ 0 h 163"/>
                <a:gd name="T28" fmla="*/ 49 w 154"/>
                <a:gd name="T29" fmla="*/ 11 h 163"/>
                <a:gd name="T30" fmla="*/ 46 w 154"/>
                <a:gd name="T31" fmla="*/ 15 h 163"/>
                <a:gd name="T32" fmla="*/ 45 w 154"/>
                <a:gd name="T33" fmla="*/ 17 h 163"/>
                <a:gd name="T34" fmla="*/ 37 w 154"/>
                <a:gd name="T35" fmla="*/ 87 h 163"/>
                <a:gd name="T36" fmla="*/ 55 w 154"/>
                <a:gd name="T37" fmla="*/ 109 h 163"/>
                <a:gd name="T38" fmla="*/ 60 w 154"/>
                <a:gd name="T39" fmla="*/ 111 h 163"/>
                <a:gd name="T40" fmla="*/ 56 w 154"/>
                <a:gd name="T41" fmla="*/ 115 h 163"/>
                <a:gd name="T42" fmla="*/ 40 w 154"/>
                <a:gd name="T43" fmla="*/ 123 h 163"/>
                <a:gd name="T44" fmla="*/ 3 w 154"/>
                <a:gd name="T45" fmla="*/ 144 h 163"/>
                <a:gd name="T46" fmla="*/ 0 w 154"/>
                <a:gd name="T4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63">
                  <a:moveTo>
                    <a:pt x="0" y="163"/>
                  </a:moveTo>
                  <a:cubicBezTo>
                    <a:pt x="154" y="163"/>
                    <a:pt x="154" y="163"/>
                    <a:pt x="154" y="163"/>
                  </a:cubicBezTo>
                  <a:cubicBezTo>
                    <a:pt x="153" y="155"/>
                    <a:pt x="152" y="148"/>
                    <a:pt x="150" y="144"/>
                  </a:cubicBezTo>
                  <a:cubicBezTo>
                    <a:pt x="146" y="132"/>
                    <a:pt x="136" y="126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2" y="123"/>
                    <a:pt x="104" y="120"/>
                    <a:pt x="100" y="11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6" y="108"/>
                    <a:pt x="117" y="102"/>
                    <a:pt x="120" y="87"/>
                  </a:cubicBezTo>
                  <a:cubicBezTo>
                    <a:pt x="120" y="87"/>
                    <a:pt x="123" y="3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9" y="3"/>
                    <a:pt x="91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5" y="0"/>
                    <a:pt x="56" y="3"/>
                    <a:pt x="49" y="11"/>
                  </a:cubicBezTo>
                  <a:cubicBezTo>
                    <a:pt x="48" y="12"/>
                    <a:pt x="47" y="13"/>
                    <a:pt x="46" y="15"/>
                  </a:cubicBezTo>
                  <a:cubicBezTo>
                    <a:pt x="46" y="15"/>
                    <a:pt x="46" y="16"/>
                    <a:pt x="45" y="17"/>
                  </a:cubicBezTo>
                  <a:cubicBezTo>
                    <a:pt x="34" y="39"/>
                    <a:pt x="37" y="87"/>
                    <a:pt x="37" y="87"/>
                  </a:cubicBezTo>
                  <a:cubicBezTo>
                    <a:pt x="39" y="102"/>
                    <a:pt x="51" y="108"/>
                    <a:pt x="55" y="109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51" y="120"/>
                    <a:pt x="43" y="123"/>
                    <a:pt x="40" y="123"/>
                  </a:cubicBezTo>
                  <a:cubicBezTo>
                    <a:pt x="18" y="126"/>
                    <a:pt x="6" y="133"/>
                    <a:pt x="3" y="144"/>
                  </a:cubicBezTo>
                  <a:cubicBezTo>
                    <a:pt x="1" y="148"/>
                    <a:pt x="0" y="154"/>
                    <a:pt x="0" y="163"/>
                  </a:cubicBezTo>
                  <a:close/>
                </a:path>
              </a:pathLst>
            </a:custGeom>
            <a:solidFill>
              <a:srgbClr val="01A7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D94EDF12-2376-4B21-B094-E52B76E7B02A}"/>
              </a:ext>
            </a:extLst>
          </p:cNvPr>
          <p:cNvGrpSpPr>
            <a:grpSpLocks noChangeAspect="1"/>
          </p:cNvGrpSpPr>
          <p:nvPr/>
        </p:nvGrpSpPr>
        <p:grpSpPr>
          <a:xfrm>
            <a:off x="15548723" y="6370272"/>
            <a:ext cx="3909522" cy="3909517"/>
            <a:chOff x="5674415" y="4327791"/>
            <a:chExt cx="1404000" cy="1403999"/>
          </a:xfrm>
          <a:solidFill>
            <a:schemeClr val="bg1">
              <a:lumMod val="75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CE66CCCD-D0D9-46E1-A4BE-1837C35E0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4415" y="4876176"/>
              <a:ext cx="1404000" cy="855614"/>
            </a:xfrm>
            <a:custGeom>
              <a:avLst/>
              <a:gdLst>
                <a:gd name="T0" fmla="*/ 688 w 1024"/>
                <a:gd name="T1" fmla="*/ 248 h 624"/>
                <a:gd name="T2" fmla="*/ 911 w 1024"/>
                <a:gd name="T3" fmla="*/ 22 h 624"/>
                <a:gd name="T4" fmla="*/ 960 w 1024"/>
                <a:gd name="T5" fmla="*/ 0 h 624"/>
                <a:gd name="T6" fmla="*/ 1024 w 1024"/>
                <a:gd name="T7" fmla="*/ 64 h 624"/>
                <a:gd name="T8" fmla="*/ 1024 w 1024"/>
                <a:gd name="T9" fmla="*/ 356 h 624"/>
                <a:gd name="T10" fmla="*/ 976 w 1024"/>
                <a:gd name="T11" fmla="*/ 404 h 624"/>
                <a:gd name="T12" fmla="*/ 976 w 1024"/>
                <a:gd name="T13" fmla="*/ 624 h 624"/>
                <a:gd name="T14" fmla="*/ 896 w 1024"/>
                <a:gd name="T15" fmla="*/ 624 h 624"/>
                <a:gd name="T16" fmla="*/ 896 w 1024"/>
                <a:gd name="T17" fmla="*/ 524 h 624"/>
                <a:gd name="T18" fmla="*/ 128 w 1024"/>
                <a:gd name="T19" fmla="*/ 524 h 624"/>
                <a:gd name="T20" fmla="*/ 128 w 1024"/>
                <a:gd name="T21" fmla="*/ 624 h 624"/>
                <a:gd name="T22" fmla="*/ 48 w 1024"/>
                <a:gd name="T23" fmla="*/ 624 h 624"/>
                <a:gd name="T24" fmla="*/ 48 w 1024"/>
                <a:gd name="T25" fmla="*/ 404 h 624"/>
                <a:gd name="T26" fmla="*/ 0 w 1024"/>
                <a:gd name="T27" fmla="*/ 356 h 624"/>
                <a:gd name="T28" fmla="*/ 0 w 1024"/>
                <a:gd name="T29" fmla="*/ 144 h 624"/>
                <a:gd name="T30" fmla="*/ 64 w 1024"/>
                <a:gd name="T31" fmla="*/ 80 h 624"/>
                <a:gd name="T32" fmla="*/ 128 w 1024"/>
                <a:gd name="T33" fmla="*/ 144 h 624"/>
                <a:gd name="T34" fmla="*/ 128 w 1024"/>
                <a:gd name="T35" fmla="*/ 185 h 624"/>
                <a:gd name="T36" fmla="*/ 216 w 1024"/>
                <a:gd name="T37" fmla="*/ 136 h 624"/>
                <a:gd name="T38" fmla="*/ 423 w 1024"/>
                <a:gd name="T39" fmla="*/ 136 h 624"/>
                <a:gd name="T40" fmla="*/ 484 w 1024"/>
                <a:gd name="T41" fmla="*/ 252 h 624"/>
                <a:gd name="T42" fmla="*/ 539 w 1024"/>
                <a:gd name="T43" fmla="*/ 252 h 624"/>
                <a:gd name="T44" fmla="*/ 472 w 1024"/>
                <a:gd name="T45" fmla="*/ 127 h 624"/>
                <a:gd name="T46" fmla="*/ 537 w 1024"/>
                <a:gd name="T47" fmla="*/ 96 h 624"/>
                <a:gd name="T48" fmla="*/ 688 w 1024"/>
                <a:gd name="T49" fmla="*/ 248 h 624"/>
                <a:gd name="T50" fmla="*/ 128 w 1024"/>
                <a:gd name="T51" fmla="*/ 404 h 624"/>
                <a:gd name="T52" fmla="*/ 128 w 1024"/>
                <a:gd name="T53" fmla="*/ 460 h 624"/>
                <a:gd name="T54" fmla="*/ 896 w 1024"/>
                <a:gd name="T55" fmla="*/ 460 h 624"/>
                <a:gd name="T56" fmla="*/ 896 w 1024"/>
                <a:gd name="T57" fmla="*/ 404 h 624"/>
                <a:gd name="T58" fmla="*/ 128 w 1024"/>
                <a:gd name="T59" fmla="*/ 40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4" h="624">
                  <a:moveTo>
                    <a:pt x="688" y="248"/>
                  </a:moveTo>
                  <a:cubicBezTo>
                    <a:pt x="911" y="22"/>
                    <a:pt x="911" y="22"/>
                    <a:pt x="911" y="22"/>
                  </a:cubicBezTo>
                  <a:cubicBezTo>
                    <a:pt x="923" y="9"/>
                    <a:pt x="941" y="0"/>
                    <a:pt x="960" y="0"/>
                  </a:cubicBezTo>
                  <a:cubicBezTo>
                    <a:pt x="995" y="0"/>
                    <a:pt x="1024" y="29"/>
                    <a:pt x="1024" y="64"/>
                  </a:cubicBezTo>
                  <a:cubicBezTo>
                    <a:pt x="1024" y="356"/>
                    <a:pt x="1024" y="356"/>
                    <a:pt x="1024" y="356"/>
                  </a:cubicBezTo>
                  <a:cubicBezTo>
                    <a:pt x="1024" y="382"/>
                    <a:pt x="1002" y="404"/>
                    <a:pt x="976" y="404"/>
                  </a:cubicBezTo>
                  <a:cubicBezTo>
                    <a:pt x="976" y="624"/>
                    <a:pt x="976" y="624"/>
                    <a:pt x="976" y="624"/>
                  </a:cubicBezTo>
                  <a:cubicBezTo>
                    <a:pt x="896" y="624"/>
                    <a:pt x="896" y="624"/>
                    <a:pt x="896" y="624"/>
                  </a:cubicBezTo>
                  <a:cubicBezTo>
                    <a:pt x="896" y="524"/>
                    <a:pt x="896" y="524"/>
                    <a:pt x="896" y="524"/>
                  </a:cubicBezTo>
                  <a:cubicBezTo>
                    <a:pt x="128" y="524"/>
                    <a:pt x="128" y="524"/>
                    <a:pt x="128" y="524"/>
                  </a:cubicBezTo>
                  <a:cubicBezTo>
                    <a:pt x="128" y="624"/>
                    <a:pt x="128" y="624"/>
                    <a:pt x="128" y="624"/>
                  </a:cubicBezTo>
                  <a:cubicBezTo>
                    <a:pt x="48" y="624"/>
                    <a:pt x="48" y="624"/>
                    <a:pt x="48" y="624"/>
                  </a:cubicBezTo>
                  <a:cubicBezTo>
                    <a:pt x="48" y="404"/>
                    <a:pt x="48" y="404"/>
                    <a:pt x="48" y="404"/>
                  </a:cubicBezTo>
                  <a:cubicBezTo>
                    <a:pt x="22" y="404"/>
                    <a:pt x="0" y="382"/>
                    <a:pt x="0" y="35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09"/>
                    <a:pt x="29" y="80"/>
                    <a:pt x="64" y="80"/>
                  </a:cubicBezTo>
                  <a:cubicBezTo>
                    <a:pt x="99" y="80"/>
                    <a:pt x="128" y="109"/>
                    <a:pt x="128" y="144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46" y="156"/>
                    <a:pt x="179" y="136"/>
                    <a:pt x="216" y="136"/>
                  </a:cubicBezTo>
                  <a:cubicBezTo>
                    <a:pt x="423" y="136"/>
                    <a:pt x="423" y="136"/>
                    <a:pt x="423" y="136"/>
                  </a:cubicBezTo>
                  <a:cubicBezTo>
                    <a:pt x="484" y="252"/>
                    <a:pt x="484" y="252"/>
                    <a:pt x="484" y="252"/>
                  </a:cubicBezTo>
                  <a:cubicBezTo>
                    <a:pt x="539" y="252"/>
                    <a:pt x="539" y="252"/>
                    <a:pt x="539" y="252"/>
                  </a:cubicBezTo>
                  <a:cubicBezTo>
                    <a:pt x="472" y="127"/>
                    <a:pt x="472" y="127"/>
                    <a:pt x="472" y="127"/>
                  </a:cubicBezTo>
                  <a:cubicBezTo>
                    <a:pt x="537" y="96"/>
                    <a:pt x="537" y="96"/>
                    <a:pt x="537" y="96"/>
                  </a:cubicBezTo>
                  <a:cubicBezTo>
                    <a:pt x="688" y="248"/>
                    <a:pt x="688" y="248"/>
                    <a:pt x="688" y="248"/>
                  </a:cubicBezTo>
                  <a:close/>
                  <a:moveTo>
                    <a:pt x="128" y="404"/>
                  </a:moveTo>
                  <a:cubicBezTo>
                    <a:pt x="128" y="460"/>
                    <a:pt x="128" y="460"/>
                    <a:pt x="128" y="460"/>
                  </a:cubicBezTo>
                  <a:cubicBezTo>
                    <a:pt x="896" y="460"/>
                    <a:pt x="896" y="460"/>
                    <a:pt x="896" y="460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128" y="404"/>
                    <a:pt x="128" y="404"/>
                    <a:pt x="128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E25461B3-7F0A-46F3-9CBD-FD32DC3E6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573" y="4327791"/>
              <a:ext cx="1192575" cy="796150"/>
            </a:xfrm>
            <a:custGeom>
              <a:avLst/>
              <a:gdLst>
                <a:gd name="T0" fmla="*/ 24 w 871"/>
                <a:gd name="T1" fmla="*/ 0 h 580"/>
                <a:gd name="T2" fmla="*/ 376 w 871"/>
                <a:gd name="T3" fmla="*/ 0 h 580"/>
                <a:gd name="T4" fmla="*/ 400 w 871"/>
                <a:gd name="T5" fmla="*/ 24 h 580"/>
                <a:gd name="T6" fmla="*/ 400 w 871"/>
                <a:gd name="T7" fmla="*/ 136 h 580"/>
                <a:gd name="T8" fmla="*/ 330 w 871"/>
                <a:gd name="T9" fmla="*/ 136 h 580"/>
                <a:gd name="T10" fmla="*/ 307 w 871"/>
                <a:gd name="T11" fmla="*/ 86 h 580"/>
                <a:gd name="T12" fmla="*/ 277 w 871"/>
                <a:gd name="T13" fmla="*/ 88 h 580"/>
                <a:gd name="T14" fmla="*/ 252 w 871"/>
                <a:gd name="T15" fmla="*/ 172 h 580"/>
                <a:gd name="T16" fmla="*/ 216 w 871"/>
                <a:gd name="T17" fmla="*/ 48 h 580"/>
                <a:gd name="T18" fmla="*/ 185 w 871"/>
                <a:gd name="T19" fmla="*/ 47 h 580"/>
                <a:gd name="T20" fmla="*/ 149 w 871"/>
                <a:gd name="T21" fmla="*/ 148 h 580"/>
                <a:gd name="T22" fmla="*/ 126 w 871"/>
                <a:gd name="T23" fmla="*/ 105 h 580"/>
                <a:gd name="T24" fmla="*/ 100 w 871"/>
                <a:gd name="T25" fmla="*/ 102 h 580"/>
                <a:gd name="T26" fmla="*/ 72 w 871"/>
                <a:gd name="T27" fmla="*/ 136 h 580"/>
                <a:gd name="T28" fmla="*/ 0 w 871"/>
                <a:gd name="T29" fmla="*/ 136 h 580"/>
                <a:gd name="T30" fmla="*/ 0 w 871"/>
                <a:gd name="T31" fmla="*/ 24 h 580"/>
                <a:gd name="T32" fmla="*/ 24 w 871"/>
                <a:gd name="T33" fmla="*/ 0 h 580"/>
                <a:gd name="T34" fmla="*/ 779 w 871"/>
                <a:gd name="T35" fmla="*/ 199 h 580"/>
                <a:gd name="T36" fmla="*/ 871 w 871"/>
                <a:gd name="T37" fmla="*/ 291 h 580"/>
                <a:gd name="T38" fmla="*/ 779 w 871"/>
                <a:gd name="T39" fmla="*/ 383 h 580"/>
                <a:gd name="T40" fmla="*/ 687 w 871"/>
                <a:gd name="T41" fmla="*/ 291 h 580"/>
                <a:gd name="T42" fmla="*/ 779 w 871"/>
                <a:gd name="T43" fmla="*/ 199 h 580"/>
                <a:gd name="T44" fmla="*/ 648 w 871"/>
                <a:gd name="T45" fmla="*/ 580 h 580"/>
                <a:gd name="T46" fmla="*/ 779 w 871"/>
                <a:gd name="T47" fmla="*/ 446 h 580"/>
                <a:gd name="T48" fmla="*/ 771 w 871"/>
                <a:gd name="T49" fmla="*/ 420 h 580"/>
                <a:gd name="T50" fmla="*/ 641 w 871"/>
                <a:gd name="T51" fmla="*/ 425 h 580"/>
                <a:gd name="T52" fmla="*/ 543 w 871"/>
                <a:gd name="T53" fmla="*/ 475 h 580"/>
                <a:gd name="T54" fmla="*/ 648 w 871"/>
                <a:gd name="T55" fmla="*/ 580 h 580"/>
                <a:gd name="T56" fmla="*/ 400 w 871"/>
                <a:gd name="T57" fmla="*/ 168 h 580"/>
                <a:gd name="T58" fmla="*/ 400 w 871"/>
                <a:gd name="T59" fmla="*/ 256 h 580"/>
                <a:gd name="T60" fmla="*/ 376 w 871"/>
                <a:gd name="T61" fmla="*/ 280 h 580"/>
                <a:gd name="T62" fmla="*/ 24 w 871"/>
                <a:gd name="T63" fmla="*/ 280 h 580"/>
                <a:gd name="T64" fmla="*/ 0 w 871"/>
                <a:gd name="T65" fmla="*/ 256 h 580"/>
                <a:gd name="T66" fmla="*/ 0 w 871"/>
                <a:gd name="T67" fmla="*/ 168 h 580"/>
                <a:gd name="T68" fmla="*/ 80 w 871"/>
                <a:gd name="T69" fmla="*/ 168 h 580"/>
                <a:gd name="T70" fmla="*/ 93 w 871"/>
                <a:gd name="T71" fmla="*/ 161 h 580"/>
                <a:gd name="T72" fmla="*/ 109 w 871"/>
                <a:gd name="T73" fmla="*/ 141 h 580"/>
                <a:gd name="T74" fmla="*/ 138 w 871"/>
                <a:gd name="T75" fmla="*/ 195 h 580"/>
                <a:gd name="T76" fmla="*/ 167 w 871"/>
                <a:gd name="T77" fmla="*/ 194 h 580"/>
                <a:gd name="T78" fmla="*/ 199 w 871"/>
                <a:gd name="T79" fmla="*/ 104 h 580"/>
                <a:gd name="T80" fmla="*/ 237 w 871"/>
                <a:gd name="T81" fmla="*/ 233 h 580"/>
                <a:gd name="T82" fmla="*/ 267 w 871"/>
                <a:gd name="T83" fmla="*/ 232 h 580"/>
                <a:gd name="T84" fmla="*/ 295 w 871"/>
                <a:gd name="T85" fmla="*/ 137 h 580"/>
                <a:gd name="T86" fmla="*/ 306 w 871"/>
                <a:gd name="T87" fmla="*/ 159 h 580"/>
                <a:gd name="T88" fmla="*/ 320 w 871"/>
                <a:gd name="T89" fmla="*/ 168 h 580"/>
                <a:gd name="T90" fmla="*/ 400 w 871"/>
                <a:gd name="T91" fmla="*/ 16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1" h="580">
                  <a:moveTo>
                    <a:pt x="24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89" y="0"/>
                    <a:pt x="400" y="11"/>
                    <a:pt x="400" y="24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30" y="136"/>
                    <a:pt x="330" y="136"/>
                    <a:pt x="330" y="136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1" y="73"/>
                    <a:pt x="281" y="73"/>
                    <a:pt x="277" y="88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1" y="33"/>
                    <a:pt x="190" y="32"/>
                    <a:pt x="185" y="47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1" y="95"/>
                    <a:pt x="107" y="93"/>
                    <a:pt x="100" y="10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779" y="199"/>
                  </a:moveTo>
                  <a:cubicBezTo>
                    <a:pt x="830" y="199"/>
                    <a:pt x="871" y="240"/>
                    <a:pt x="871" y="291"/>
                  </a:cubicBezTo>
                  <a:cubicBezTo>
                    <a:pt x="871" y="342"/>
                    <a:pt x="830" y="383"/>
                    <a:pt x="779" y="383"/>
                  </a:cubicBezTo>
                  <a:cubicBezTo>
                    <a:pt x="728" y="383"/>
                    <a:pt x="687" y="342"/>
                    <a:pt x="687" y="291"/>
                  </a:cubicBezTo>
                  <a:cubicBezTo>
                    <a:pt x="687" y="240"/>
                    <a:pt x="728" y="199"/>
                    <a:pt x="779" y="199"/>
                  </a:cubicBezTo>
                  <a:close/>
                  <a:moveTo>
                    <a:pt x="648" y="580"/>
                  </a:moveTo>
                  <a:cubicBezTo>
                    <a:pt x="779" y="446"/>
                    <a:pt x="779" y="446"/>
                    <a:pt x="779" y="446"/>
                  </a:cubicBezTo>
                  <a:cubicBezTo>
                    <a:pt x="788" y="437"/>
                    <a:pt x="784" y="422"/>
                    <a:pt x="771" y="420"/>
                  </a:cubicBezTo>
                  <a:cubicBezTo>
                    <a:pt x="722" y="409"/>
                    <a:pt x="690" y="401"/>
                    <a:pt x="641" y="425"/>
                  </a:cubicBezTo>
                  <a:cubicBezTo>
                    <a:pt x="543" y="475"/>
                    <a:pt x="543" y="475"/>
                    <a:pt x="543" y="475"/>
                  </a:cubicBezTo>
                  <a:cubicBezTo>
                    <a:pt x="648" y="580"/>
                    <a:pt x="648" y="580"/>
                    <a:pt x="648" y="580"/>
                  </a:cubicBezTo>
                  <a:close/>
                  <a:moveTo>
                    <a:pt x="400" y="168"/>
                  </a:moveTo>
                  <a:cubicBezTo>
                    <a:pt x="400" y="256"/>
                    <a:pt x="400" y="256"/>
                    <a:pt x="400" y="256"/>
                  </a:cubicBezTo>
                  <a:cubicBezTo>
                    <a:pt x="400" y="269"/>
                    <a:pt x="389" y="280"/>
                    <a:pt x="376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1" y="280"/>
                    <a:pt x="0" y="269"/>
                    <a:pt x="0" y="25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6" y="168"/>
                    <a:pt x="90" y="165"/>
                    <a:pt x="93" y="161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44" y="208"/>
                    <a:pt x="162" y="206"/>
                    <a:pt x="167" y="194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41" y="248"/>
                    <a:pt x="263" y="248"/>
                    <a:pt x="267" y="232"/>
                  </a:cubicBezTo>
                  <a:cubicBezTo>
                    <a:pt x="295" y="137"/>
                    <a:pt x="295" y="137"/>
                    <a:pt x="295" y="137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8" y="165"/>
                    <a:pt x="314" y="168"/>
                    <a:pt x="320" y="168"/>
                  </a:cubicBezTo>
                  <a:cubicBezTo>
                    <a:pt x="400" y="168"/>
                    <a:pt x="400" y="168"/>
                    <a:pt x="400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24" name="Pfeil: nach unten 39">
            <a:extLst>
              <a:ext uri="{FF2B5EF4-FFF2-40B4-BE49-F238E27FC236}">
                <a16:creationId xmlns:a16="http://schemas.microsoft.com/office/drawing/2014/main" id="{81C71BCE-AE0C-43E2-8BB0-543FF74F74E0}"/>
              </a:ext>
            </a:extLst>
          </p:cNvPr>
          <p:cNvSpPr/>
          <p:nvPr/>
        </p:nvSpPr>
        <p:spPr>
          <a:xfrm rot="5400000" flipV="1">
            <a:off x="13165748" y="5331559"/>
            <a:ext cx="421486" cy="34587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26" name="Grafik 125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9" y="6212080"/>
            <a:ext cx="1323217" cy="132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rafik 126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03" y="7664431"/>
            <a:ext cx="1738630" cy="1738630"/>
          </a:xfrm>
          <a:prstGeom prst="rect">
            <a:avLst/>
          </a:prstGeom>
        </p:spPr>
      </p:pic>
      <p:sp>
        <p:nvSpPr>
          <p:cNvPr id="129" name="Pfeil: nach unten 39">
            <a:extLst>
              <a:ext uri="{FF2B5EF4-FFF2-40B4-BE49-F238E27FC236}">
                <a16:creationId xmlns:a16="http://schemas.microsoft.com/office/drawing/2014/main" id="{81C71BCE-AE0C-43E2-8BB0-543FF74F74E0}"/>
              </a:ext>
            </a:extLst>
          </p:cNvPr>
          <p:cNvSpPr/>
          <p:nvPr/>
        </p:nvSpPr>
        <p:spPr>
          <a:xfrm rot="5400000" flipV="1">
            <a:off x="13236030" y="6835164"/>
            <a:ext cx="421486" cy="34587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0" name="Pfeil nach oben und unten 129"/>
          <p:cNvSpPr/>
          <p:nvPr/>
        </p:nvSpPr>
        <p:spPr>
          <a:xfrm>
            <a:off x="8178733" y="4381500"/>
            <a:ext cx="367418" cy="2106861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Freeform 129">
            <a:extLst>
              <a:ext uri="{FF2B5EF4-FFF2-40B4-BE49-F238E27FC236}">
                <a16:creationId xmlns:a16="http://schemas.microsoft.com/office/drawing/2014/main" id="{4537AFBC-DA8D-4D4A-8B26-AB6DA83757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57531" y="2786355"/>
            <a:ext cx="1695544" cy="1282715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rgbClr val="01A7B5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de-DE" sz="135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20162" y="2803922"/>
            <a:ext cx="1946382" cy="1265148"/>
          </a:xfrm>
          <a:prstGeom prst="rect">
            <a:avLst/>
          </a:prstGeom>
        </p:spPr>
      </p:pic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 rot="10800000">
            <a:off x="9968316" y="3174178"/>
            <a:ext cx="3175641" cy="1393486"/>
            <a:chOff x="6487838" y="2264092"/>
            <a:chExt cx="2242994" cy="820943"/>
          </a:xfrm>
        </p:grpSpPr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87838" y="2981506"/>
              <a:ext cx="120462" cy="103529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34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133" idx="6"/>
              <a:endCxn id="135" idx="2"/>
            </p:cNvCxnSpPr>
            <p:nvPr/>
          </p:nvCxnSpPr>
          <p:spPr>
            <a:xfrm flipV="1">
              <a:off x="6608300" y="2322018"/>
              <a:ext cx="1991565" cy="71125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99865" y="2264092"/>
              <a:ext cx="130967" cy="1158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D0CB804D-6ADD-44E0-9ABE-639DA42A4DBA}"/>
              </a:ext>
            </a:extLst>
          </p:cNvPr>
          <p:cNvGrpSpPr/>
          <p:nvPr/>
        </p:nvGrpSpPr>
        <p:grpSpPr>
          <a:xfrm>
            <a:off x="9968318" y="4822952"/>
            <a:ext cx="3709581" cy="880131"/>
            <a:chOff x="3249338" y="2775545"/>
            <a:chExt cx="2102122" cy="592465"/>
          </a:xfrm>
        </p:grpSpPr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E64CFF17-74DB-49FC-8D7A-CCACAFCCF746}"/>
                </a:ext>
              </a:extLst>
            </p:cNvPr>
            <p:cNvSpPr/>
            <p:nvPr/>
          </p:nvSpPr>
          <p:spPr>
            <a:xfrm>
              <a:off x="3249338" y="2775545"/>
              <a:ext cx="102619" cy="125710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38" name="Verbinder: gewinkelt 32">
              <a:extLst>
                <a:ext uri="{FF2B5EF4-FFF2-40B4-BE49-F238E27FC236}">
                  <a16:creationId xmlns:a16="http://schemas.microsoft.com/office/drawing/2014/main" id="{84DED5B3-96C2-450F-9D5D-3EC709AA81D3}"/>
                </a:ext>
              </a:extLst>
            </p:cNvPr>
            <p:cNvCxnSpPr>
              <a:cxnSpLocks/>
              <a:stCxn id="137" idx="6"/>
              <a:endCxn id="139" idx="2"/>
            </p:cNvCxnSpPr>
            <p:nvPr/>
          </p:nvCxnSpPr>
          <p:spPr>
            <a:xfrm>
              <a:off x="3351957" y="2838400"/>
              <a:ext cx="1895849" cy="470868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97EBF580-62C3-48C1-A5BC-D1D1C312A78A}"/>
                </a:ext>
              </a:extLst>
            </p:cNvPr>
            <p:cNvSpPr/>
            <p:nvPr/>
          </p:nvSpPr>
          <p:spPr>
            <a:xfrm>
              <a:off x="5247806" y="3250525"/>
              <a:ext cx="103654" cy="11748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51AFA237-FB97-4CDD-9574-8B78A46C6D23}"/>
              </a:ext>
            </a:extLst>
          </p:cNvPr>
          <p:cNvGrpSpPr/>
          <p:nvPr/>
        </p:nvGrpSpPr>
        <p:grpSpPr>
          <a:xfrm rot="10800000">
            <a:off x="11508495" y="8950816"/>
            <a:ext cx="3241179" cy="1869634"/>
            <a:chOff x="6714714" y="3787569"/>
            <a:chExt cx="2546726" cy="934332"/>
          </a:xfrm>
        </p:grpSpPr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7D5DFE6E-C00C-42A6-AFA6-D613373E2323}"/>
                </a:ext>
              </a:extLst>
            </p:cNvPr>
            <p:cNvSpPr/>
            <p:nvPr/>
          </p:nvSpPr>
          <p:spPr>
            <a:xfrm>
              <a:off x="6714714" y="3787569"/>
              <a:ext cx="144000" cy="87878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42" name="Verbinder: gewinkelt 35">
              <a:extLst>
                <a:ext uri="{FF2B5EF4-FFF2-40B4-BE49-F238E27FC236}">
                  <a16:creationId xmlns:a16="http://schemas.microsoft.com/office/drawing/2014/main" id="{EF17F0B2-0BBC-42F1-99A7-68DCD92FB568}"/>
                </a:ext>
              </a:extLst>
            </p:cNvPr>
            <p:cNvCxnSpPr>
              <a:cxnSpLocks/>
              <a:stCxn id="141" idx="6"/>
              <a:endCxn id="143" idx="2"/>
            </p:cNvCxnSpPr>
            <p:nvPr/>
          </p:nvCxnSpPr>
          <p:spPr>
            <a:xfrm>
              <a:off x="6858714" y="3831508"/>
              <a:ext cx="2258725" cy="84645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F7A5D36C-3BFE-41D8-BE23-C7B403896431}"/>
                </a:ext>
              </a:extLst>
            </p:cNvPr>
            <p:cNvSpPr/>
            <p:nvPr/>
          </p:nvSpPr>
          <p:spPr>
            <a:xfrm>
              <a:off x="9117439" y="4634023"/>
              <a:ext cx="144001" cy="878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>
            <a:off x="3688343" y="7836694"/>
            <a:ext cx="2875497" cy="1610661"/>
            <a:chOff x="6464300" y="2235940"/>
            <a:chExt cx="2266529" cy="796072"/>
          </a:xfrm>
        </p:grpSpPr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64300" y="2941035"/>
              <a:ext cx="144000" cy="90977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46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145" idx="6"/>
              <a:endCxn id="147" idx="2"/>
            </p:cNvCxnSpPr>
            <p:nvPr/>
          </p:nvCxnSpPr>
          <p:spPr>
            <a:xfrm flipV="1">
              <a:off x="6608300" y="2280561"/>
              <a:ext cx="1978530" cy="705963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86830" y="2235940"/>
              <a:ext cx="143999" cy="8924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44" name="Rechteck 43"/>
          <p:cNvSpPr/>
          <p:nvPr/>
        </p:nvSpPr>
        <p:spPr>
          <a:xfrm>
            <a:off x="1230530" y="9931516"/>
            <a:ext cx="9815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Ein Großteil der Behandlungen erfolgt in stationären Einrichtungen mit nur </a:t>
            </a:r>
            <a:r>
              <a:rPr lang="de-DE" sz="3200" dirty="0">
                <a:solidFill>
                  <a:srgbClr val="01A7B5"/>
                </a:solidFill>
              </a:rPr>
              <a:t>rudimentären oder fehlenden </a:t>
            </a:r>
            <a:r>
              <a:rPr lang="de-DE" sz="3200" dirty="0" err="1">
                <a:solidFill>
                  <a:srgbClr val="01A7B5"/>
                </a:solidFill>
              </a:rPr>
              <a:t>diabetologischen</a:t>
            </a:r>
            <a:r>
              <a:rPr lang="de-DE" sz="3200" dirty="0">
                <a:solidFill>
                  <a:srgbClr val="01A7B5"/>
                </a:solidFill>
              </a:rPr>
              <a:t> Strukturen</a:t>
            </a:r>
          </a:p>
        </p:txBody>
      </p:sp>
      <p:sp>
        <p:nvSpPr>
          <p:cNvPr id="45" name="Rechteck 44"/>
          <p:cNvSpPr/>
          <p:nvPr/>
        </p:nvSpPr>
        <p:spPr>
          <a:xfrm>
            <a:off x="13446773" y="2528568"/>
            <a:ext cx="10841977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Diabetesmanagement ist für die primär nicht-diabetesversierten Teams auf Station </a:t>
            </a:r>
            <a:r>
              <a:rPr lang="de-DE" sz="3200" dirty="0">
                <a:solidFill>
                  <a:srgbClr val="01A7B5"/>
                </a:solidFill>
              </a:rPr>
              <a:t>aufwändig </a:t>
            </a:r>
          </a:p>
          <a:p>
            <a:pPr algn="l" defTabSz="914400">
              <a:spcBef>
                <a:spcPts val="400"/>
              </a:spcBef>
              <a:defRPr sz="1800"/>
            </a:pPr>
            <a:r>
              <a:rPr lang="de-DE" sz="3200" dirty="0">
                <a:solidFill>
                  <a:srgbClr val="01A7B5"/>
                </a:solidFill>
              </a:rPr>
              <a:t>und fehlerbehaftet </a:t>
            </a:r>
            <a:endParaRPr lang="de-DE" sz="3200" dirty="0"/>
          </a:p>
        </p:txBody>
      </p:sp>
      <p:sp>
        <p:nvSpPr>
          <p:cNvPr id="46" name="Rechteck 45"/>
          <p:cNvSpPr/>
          <p:nvPr/>
        </p:nvSpPr>
        <p:spPr>
          <a:xfrm>
            <a:off x="13052697" y="10953465"/>
            <a:ext cx="12192000" cy="1672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Insulin als Standard der Diabetestherapie gilt als </a:t>
            </a:r>
          </a:p>
          <a:p>
            <a:pPr algn="l" defTabSz="914400">
              <a:spcBef>
                <a:spcPts val="400"/>
              </a:spcBef>
              <a:defRPr sz="1800"/>
            </a:pPr>
            <a:r>
              <a:rPr lang="de-DE" sz="3200" dirty="0">
                <a:solidFill>
                  <a:srgbClr val="01A7B5"/>
                </a:solidFill>
              </a:rPr>
              <a:t>Hochalarm-Medikation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r>
              <a:rPr lang="de-DE" sz="3200" b="0" dirty="0">
                <a:solidFill>
                  <a:srgbClr val="000066"/>
                </a:solidFill>
              </a:rPr>
              <a:t>mit hohem Risiko für </a:t>
            </a:r>
          </a:p>
          <a:p>
            <a:pPr algn="l" defTabSz="914400">
              <a:spcBef>
                <a:spcPts val="400"/>
              </a:spcBef>
              <a:defRPr sz="1800"/>
            </a:pPr>
            <a:r>
              <a:rPr lang="de-DE" sz="3200" dirty="0">
                <a:solidFill>
                  <a:srgbClr val="01A7B5"/>
                </a:solidFill>
              </a:rPr>
              <a:t>fatale Ereignisse </a:t>
            </a:r>
            <a:r>
              <a:rPr lang="de-DE" sz="3200" b="0" dirty="0">
                <a:solidFill>
                  <a:srgbClr val="000066"/>
                </a:solidFill>
              </a:rPr>
              <a:t>im Falle von Fehldosierungen </a:t>
            </a:r>
          </a:p>
        </p:txBody>
      </p:sp>
      <p:sp>
        <p:nvSpPr>
          <p:cNvPr id="59" name="Rechteck 58"/>
          <p:cNvSpPr/>
          <p:nvPr/>
        </p:nvSpPr>
        <p:spPr>
          <a:xfrm>
            <a:off x="13789562" y="4371021"/>
            <a:ext cx="1219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defTabSz="914400" hangingPunct="1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Informationsverlust-bedingte </a:t>
            </a:r>
            <a:r>
              <a:rPr lang="de-DE" sz="3200" dirty="0">
                <a:solidFill>
                  <a:srgbClr val="01A7B5"/>
                </a:solidFill>
              </a:rPr>
              <a:t>Medikationsfehler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</a:p>
          <a:p>
            <a:pPr lvl="0" algn="l" defTabSz="914400" hangingPunct="1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bei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r>
              <a:rPr lang="de-DE" sz="3200" dirty="0">
                <a:solidFill>
                  <a:srgbClr val="01A7B5"/>
                </a:solidFill>
              </a:rPr>
              <a:t>aufwändiger Dokumentation</a:t>
            </a:r>
          </a:p>
        </p:txBody>
      </p:sp>
      <p:sp>
        <p:nvSpPr>
          <p:cNvPr id="82" name="Rechteck 81"/>
          <p:cNvSpPr/>
          <p:nvPr/>
        </p:nvSpPr>
        <p:spPr>
          <a:xfrm>
            <a:off x="13789562" y="5570508"/>
            <a:ext cx="11070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Informationsverlust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r>
              <a:rPr lang="de-DE" sz="3200" dirty="0">
                <a:solidFill>
                  <a:srgbClr val="01A7B5"/>
                </a:solidFill>
              </a:rPr>
              <a:t>(Entlass-Management)</a:t>
            </a:r>
          </a:p>
        </p:txBody>
      </p:sp>
      <p:sp>
        <p:nvSpPr>
          <p:cNvPr id="148" name="Textfeld 147"/>
          <p:cNvSpPr txBox="1"/>
          <p:nvPr/>
        </p:nvSpPr>
        <p:spPr>
          <a:xfrm>
            <a:off x="6897777" y="8459816"/>
            <a:ext cx="2931393" cy="8233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dirty="0"/>
              <a:t>Team auf Station</a:t>
            </a:r>
            <a:endParaRPr kumimoji="0" lang="de-DE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1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9" grpId="0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44" grpId="0"/>
      <p:bldP spid="45" grpId="0"/>
      <p:bldP spid="46" grpId="0"/>
      <p:bldP spid="59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2"/>
          <p:cNvGraphicFramePr/>
          <p:nvPr>
            <p:extLst>
              <p:ext uri="{D42A27DB-BD31-4B8C-83A1-F6EECF244321}">
                <p14:modId xmlns:p14="http://schemas.microsoft.com/office/powerpoint/2010/main" val="2660263025"/>
              </p:ext>
            </p:extLst>
          </p:nvPr>
        </p:nvGraphicFramePr>
        <p:xfrm>
          <a:off x="1727200" y="2222500"/>
          <a:ext cx="22099786" cy="9864282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280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Herausforderung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Problemstellung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chemeClr val="bg1"/>
                          </a:solidFill>
                        </a:rPr>
                        <a:t>   Aufgabenstellung</a:t>
                      </a:r>
                      <a:r>
                        <a:rPr lang="de-DE" sz="3000" dirty="0">
                          <a:solidFill>
                            <a:schemeClr val="bg1"/>
                          </a:solidFill>
                        </a:rPr>
                        <a:t> / Ziele</a:t>
                      </a:r>
                      <a:endParaRPr sz="3000" dirty="0">
                        <a:solidFill>
                          <a:schemeClr val="bg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Lösungsszenarien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Zusammenfassung und Fazit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Ausblick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und Angebot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 rot="10800000">
            <a:off x="9123970" y="2852268"/>
            <a:ext cx="3175978" cy="1388615"/>
            <a:chOff x="6487598" y="2266963"/>
            <a:chExt cx="2243232" cy="818073"/>
          </a:xfrm>
        </p:grpSpPr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87598" y="2974661"/>
              <a:ext cx="120702" cy="110375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34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133" idx="6"/>
              <a:endCxn id="135" idx="2"/>
            </p:cNvCxnSpPr>
            <p:nvPr/>
          </p:nvCxnSpPr>
          <p:spPr>
            <a:xfrm flipV="1">
              <a:off x="6608300" y="2323452"/>
              <a:ext cx="1985014" cy="70639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93314" y="2266963"/>
              <a:ext cx="137516" cy="11297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14" name="Group 514">
            <a:extLst>
              <a:ext uri="{FF2B5EF4-FFF2-40B4-BE49-F238E27FC236}">
                <a16:creationId xmlns:a16="http://schemas.microsoft.com/office/drawing/2014/main" id="{F9BC4AC2-6C0D-427C-B398-9066E10A711F}"/>
              </a:ext>
            </a:extLst>
          </p:cNvPr>
          <p:cNvGrpSpPr>
            <a:grpSpLocks noChangeAspect="1"/>
          </p:cNvGrpSpPr>
          <p:nvPr/>
        </p:nvGrpSpPr>
        <p:grpSpPr>
          <a:xfrm>
            <a:off x="6876258" y="6850168"/>
            <a:ext cx="2744393" cy="1845495"/>
            <a:chOff x="4721225" y="3030538"/>
            <a:chExt cx="936626" cy="739776"/>
          </a:xfrm>
          <a:solidFill>
            <a:schemeClr val="accent2"/>
          </a:solidFill>
        </p:grpSpPr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EC0865F6-EC8C-43CC-B8C1-4D1C2ADD3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3155951"/>
              <a:ext cx="280988" cy="423863"/>
            </a:xfrm>
            <a:custGeom>
              <a:avLst/>
              <a:gdLst>
                <a:gd name="T0" fmla="*/ 62 w 74"/>
                <a:gd name="T1" fmla="*/ 111 h 111"/>
                <a:gd name="T2" fmla="*/ 61 w 74"/>
                <a:gd name="T3" fmla="*/ 110 h 111"/>
                <a:gd name="T4" fmla="*/ 67 w 74"/>
                <a:gd name="T5" fmla="*/ 108 h 111"/>
                <a:gd name="T6" fmla="*/ 74 w 74"/>
                <a:gd name="T7" fmla="*/ 104 h 111"/>
                <a:gd name="T8" fmla="*/ 72 w 74"/>
                <a:gd name="T9" fmla="*/ 97 h 111"/>
                <a:gd name="T10" fmla="*/ 29 w 74"/>
                <a:gd name="T11" fmla="*/ 76 h 111"/>
                <a:gd name="T12" fmla="*/ 19 w 74"/>
                <a:gd name="T13" fmla="*/ 71 h 111"/>
                <a:gd name="T14" fmla="*/ 15 w 74"/>
                <a:gd name="T15" fmla="*/ 62 h 111"/>
                <a:gd name="T16" fmla="*/ 26 w 74"/>
                <a:gd name="T17" fmla="*/ 31 h 111"/>
                <a:gd name="T18" fmla="*/ 30 w 74"/>
                <a:gd name="T19" fmla="*/ 14 h 111"/>
                <a:gd name="T20" fmla="*/ 30 w 74"/>
                <a:gd name="T21" fmla="*/ 0 h 111"/>
                <a:gd name="T22" fmla="*/ 15 w 74"/>
                <a:gd name="T23" fmla="*/ 9 h 111"/>
                <a:gd name="T24" fmla="*/ 12 w 74"/>
                <a:gd name="T25" fmla="*/ 13 h 111"/>
                <a:gd name="T26" fmla="*/ 11 w 74"/>
                <a:gd name="T27" fmla="*/ 15 h 111"/>
                <a:gd name="T28" fmla="*/ 3 w 74"/>
                <a:gd name="T29" fmla="*/ 85 h 111"/>
                <a:gd name="T30" fmla="*/ 21 w 74"/>
                <a:gd name="T31" fmla="*/ 107 h 111"/>
                <a:gd name="T32" fmla="*/ 26 w 74"/>
                <a:gd name="T33" fmla="*/ 109 h 111"/>
                <a:gd name="T34" fmla="*/ 25 w 74"/>
                <a:gd name="T35" fmla="*/ 111 h 111"/>
                <a:gd name="T36" fmla="*/ 62 w 74"/>
                <a:gd name="T3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11">
                  <a:moveTo>
                    <a:pt x="62" y="111"/>
                  </a:moveTo>
                  <a:cubicBezTo>
                    <a:pt x="61" y="110"/>
                    <a:pt x="61" y="110"/>
                    <a:pt x="61" y="110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9" y="107"/>
                    <a:pt x="71" y="106"/>
                    <a:pt x="74" y="104"/>
                  </a:cubicBezTo>
                  <a:cubicBezTo>
                    <a:pt x="74" y="101"/>
                    <a:pt x="73" y="99"/>
                    <a:pt x="72" y="97"/>
                  </a:cubicBezTo>
                  <a:cubicBezTo>
                    <a:pt x="68" y="86"/>
                    <a:pt x="50" y="78"/>
                    <a:pt x="29" y="76"/>
                  </a:cubicBezTo>
                  <a:cubicBezTo>
                    <a:pt x="27" y="75"/>
                    <a:pt x="22" y="75"/>
                    <a:pt x="19" y="71"/>
                  </a:cubicBezTo>
                  <a:cubicBezTo>
                    <a:pt x="18" y="69"/>
                    <a:pt x="16" y="64"/>
                    <a:pt x="15" y="62"/>
                  </a:cubicBezTo>
                  <a:cubicBezTo>
                    <a:pt x="20" y="54"/>
                    <a:pt x="24" y="44"/>
                    <a:pt x="26" y="31"/>
                  </a:cubicBezTo>
                  <a:cubicBezTo>
                    <a:pt x="26" y="30"/>
                    <a:pt x="34" y="14"/>
                    <a:pt x="30" y="14"/>
                  </a:cubicBezTo>
                  <a:cubicBezTo>
                    <a:pt x="30" y="12"/>
                    <a:pt x="31" y="6"/>
                    <a:pt x="30" y="0"/>
                  </a:cubicBezTo>
                  <a:cubicBezTo>
                    <a:pt x="24" y="1"/>
                    <a:pt x="19" y="4"/>
                    <a:pt x="15" y="9"/>
                  </a:cubicBezTo>
                  <a:cubicBezTo>
                    <a:pt x="14" y="10"/>
                    <a:pt x="13" y="11"/>
                    <a:pt x="12" y="13"/>
                  </a:cubicBezTo>
                  <a:cubicBezTo>
                    <a:pt x="12" y="13"/>
                    <a:pt x="12" y="14"/>
                    <a:pt x="11" y="15"/>
                  </a:cubicBezTo>
                  <a:cubicBezTo>
                    <a:pt x="0" y="37"/>
                    <a:pt x="3" y="85"/>
                    <a:pt x="3" y="85"/>
                  </a:cubicBezTo>
                  <a:cubicBezTo>
                    <a:pt x="5" y="100"/>
                    <a:pt x="17" y="106"/>
                    <a:pt x="21" y="107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5" y="111"/>
                    <a:pt x="25" y="111"/>
                    <a:pt x="25" y="111"/>
                  </a:cubicBezTo>
                  <a:lnTo>
                    <a:pt x="6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80568E3B-992D-4F44-9B09-1EF1E19F1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030538"/>
              <a:ext cx="439738" cy="549275"/>
            </a:xfrm>
            <a:custGeom>
              <a:avLst/>
              <a:gdLst>
                <a:gd name="T0" fmla="*/ 83 w 116"/>
                <a:gd name="T1" fmla="*/ 119 h 144"/>
                <a:gd name="T2" fmla="*/ 93 w 116"/>
                <a:gd name="T3" fmla="*/ 44 h 144"/>
                <a:gd name="T4" fmla="*/ 94 w 116"/>
                <a:gd name="T5" fmla="*/ 42 h 144"/>
                <a:gd name="T6" fmla="*/ 98 w 116"/>
                <a:gd name="T7" fmla="*/ 36 h 144"/>
                <a:gd name="T8" fmla="*/ 116 w 116"/>
                <a:gd name="T9" fmla="*/ 25 h 144"/>
                <a:gd name="T10" fmla="*/ 111 w 116"/>
                <a:gd name="T11" fmla="*/ 16 h 144"/>
                <a:gd name="T12" fmla="*/ 103 w 116"/>
                <a:gd name="T13" fmla="*/ 10 h 144"/>
                <a:gd name="T14" fmla="*/ 106 w 116"/>
                <a:gd name="T15" fmla="*/ 10 h 144"/>
                <a:gd name="T16" fmla="*/ 82 w 116"/>
                <a:gd name="T17" fmla="*/ 4 h 144"/>
                <a:gd name="T18" fmla="*/ 82 w 116"/>
                <a:gd name="T19" fmla="*/ 2 h 144"/>
                <a:gd name="T20" fmla="*/ 75 w 116"/>
                <a:gd name="T21" fmla="*/ 4 h 144"/>
                <a:gd name="T22" fmla="*/ 76 w 116"/>
                <a:gd name="T23" fmla="*/ 0 h 144"/>
                <a:gd name="T24" fmla="*/ 72 w 116"/>
                <a:gd name="T25" fmla="*/ 6 h 144"/>
                <a:gd name="T26" fmla="*/ 51 w 116"/>
                <a:gd name="T27" fmla="*/ 16 h 144"/>
                <a:gd name="T28" fmla="*/ 45 w 116"/>
                <a:gd name="T29" fmla="*/ 47 h 144"/>
                <a:gd name="T30" fmla="*/ 48 w 116"/>
                <a:gd name="T31" fmla="*/ 64 h 144"/>
                <a:gd name="T32" fmla="*/ 52 w 116"/>
                <a:gd name="T33" fmla="*/ 75 h 144"/>
                <a:gd name="T34" fmla="*/ 59 w 116"/>
                <a:gd name="T35" fmla="*/ 94 h 144"/>
                <a:gd name="T36" fmla="*/ 56 w 116"/>
                <a:gd name="T37" fmla="*/ 105 h 144"/>
                <a:gd name="T38" fmla="*/ 56 w 116"/>
                <a:gd name="T39" fmla="*/ 104 h 144"/>
                <a:gd name="T40" fmla="*/ 46 w 116"/>
                <a:gd name="T41" fmla="*/ 108 h 144"/>
                <a:gd name="T42" fmla="*/ 2 w 116"/>
                <a:gd name="T43" fmla="*/ 130 h 144"/>
                <a:gd name="T44" fmla="*/ 0 w 116"/>
                <a:gd name="T45" fmla="*/ 144 h 144"/>
                <a:gd name="T46" fmla="*/ 100 w 116"/>
                <a:gd name="T47" fmla="*/ 144 h 144"/>
                <a:gd name="T48" fmla="*/ 83 w 116"/>
                <a:gd name="T49" fmla="*/ 1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44">
                  <a:moveTo>
                    <a:pt x="83" y="119"/>
                  </a:moveTo>
                  <a:cubicBezTo>
                    <a:pt x="83" y="117"/>
                    <a:pt x="81" y="69"/>
                    <a:pt x="93" y="44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5" y="40"/>
                    <a:pt x="96" y="38"/>
                    <a:pt x="98" y="36"/>
                  </a:cubicBezTo>
                  <a:cubicBezTo>
                    <a:pt x="103" y="31"/>
                    <a:pt x="109" y="27"/>
                    <a:pt x="116" y="25"/>
                  </a:cubicBezTo>
                  <a:cubicBezTo>
                    <a:pt x="115" y="22"/>
                    <a:pt x="114" y="18"/>
                    <a:pt x="111" y="16"/>
                  </a:cubicBezTo>
                  <a:cubicBezTo>
                    <a:pt x="109" y="13"/>
                    <a:pt x="107" y="12"/>
                    <a:pt x="103" y="10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96" y="3"/>
                    <a:pt x="85" y="4"/>
                    <a:pt x="82" y="4"/>
                  </a:cubicBezTo>
                  <a:cubicBezTo>
                    <a:pt x="81" y="3"/>
                    <a:pt x="82" y="2"/>
                    <a:pt x="82" y="2"/>
                  </a:cubicBezTo>
                  <a:cubicBezTo>
                    <a:pt x="80" y="2"/>
                    <a:pt x="78" y="2"/>
                    <a:pt x="75" y="4"/>
                  </a:cubicBezTo>
                  <a:cubicBezTo>
                    <a:pt x="75" y="3"/>
                    <a:pt x="75" y="0"/>
                    <a:pt x="76" y="0"/>
                  </a:cubicBezTo>
                  <a:cubicBezTo>
                    <a:pt x="73" y="0"/>
                    <a:pt x="71" y="3"/>
                    <a:pt x="72" y="6"/>
                  </a:cubicBezTo>
                  <a:cubicBezTo>
                    <a:pt x="63" y="7"/>
                    <a:pt x="56" y="11"/>
                    <a:pt x="51" y="16"/>
                  </a:cubicBezTo>
                  <a:cubicBezTo>
                    <a:pt x="43" y="24"/>
                    <a:pt x="43" y="43"/>
                    <a:pt x="45" y="47"/>
                  </a:cubicBezTo>
                  <a:cubicBezTo>
                    <a:pt x="40" y="47"/>
                    <a:pt x="48" y="64"/>
                    <a:pt x="48" y="64"/>
                  </a:cubicBezTo>
                  <a:cubicBezTo>
                    <a:pt x="49" y="67"/>
                    <a:pt x="52" y="74"/>
                    <a:pt x="52" y="75"/>
                  </a:cubicBezTo>
                  <a:cubicBezTo>
                    <a:pt x="54" y="83"/>
                    <a:pt x="56" y="89"/>
                    <a:pt x="59" y="94"/>
                  </a:cubicBezTo>
                  <a:cubicBezTo>
                    <a:pt x="58" y="101"/>
                    <a:pt x="56" y="105"/>
                    <a:pt x="56" y="105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8"/>
                    <a:pt x="47" y="108"/>
                    <a:pt x="46" y="108"/>
                  </a:cubicBezTo>
                  <a:cubicBezTo>
                    <a:pt x="25" y="111"/>
                    <a:pt x="6" y="119"/>
                    <a:pt x="2" y="130"/>
                  </a:cubicBezTo>
                  <a:cubicBezTo>
                    <a:pt x="0" y="134"/>
                    <a:pt x="0" y="139"/>
                    <a:pt x="0" y="144"/>
                  </a:cubicBezTo>
                  <a:cubicBezTo>
                    <a:pt x="100" y="144"/>
                    <a:pt x="100" y="144"/>
                    <a:pt x="100" y="144"/>
                  </a:cubicBezTo>
                  <a:cubicBezTo>
                    <a:pt x="93" y="140"/>
                    <a:pt x="85" y="133"/>
                    <a:pt x="83" y="119"/>
                  </a:cubicBezTo>
                  <a:close/>
                </a:path>
              </a:pathLst>
            </a:custGeom>
            <a:solidFill>
              <a:srgbClr val="01A7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4B37FBD4-AB9E-4B5E-8BCA-5CD3DB49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0" y="3155951"/>
              <a:ext cx="204788" cy="423863"/>
            </a:xfrm>
            <a:custGeom>
              <a:avLst/>
              <a:gdLst>
                <a:gd name="T0" fmla="*/ 51 w 54"/>
                <a:gd name="T1" fmla="*/ 85 h 111"/>
                <a:gd name="T2" fmla="*/ 39 w 54"/>
                <a:gd name="T3" fmla="*/ 10 h 111"/>
                <a:gd name="T4" fmla="*/ 39 w 54"/>
                <a:gd name="T5" fmla="*/ 10 h 111"/>
                <a:gd name="T6" fmla="*/ 36 w 54"/>
                <a:gd name="T7" fmla="*/ 7 h 111"/>
                <a:gd name="T8" fmla="*/ 24 w 54"/>
                <a:gd name="T9" fmla="*/ 0 h 111"/>
                <a:gd name="T10" fmla="*/ 20 w 54"/>
                <a:gd name="T11" fmla="*/ 18 h 111"/>
                <a:gd name="T12" fmla="*/ 16 w 54"/>
                <a:gd name="T13" fmla="*/ 37 h 111"/>
                <a:gd name="T14" fmla="*/ 21 w 54"/>
                <a:gd name="T15" fmla="*/ 37 h 111"/>
                <a:gd name="T16" fmla="*/ 26 w 54"/>
                <a:gd name="T17" fmla="*/ 55 h 111"/>
                <a:gd name="T18" fmla="*/ 37 w 54"/>
                <a:gd name="T19" fmla="*/ 55 h 111"/>
                <a:gd name="T20" fmla="*/ 40 w 54"/>
                <a:gd name="T21" fmla="*/ 49 h 111"/>
                <a:gd name="T22" fmla="*/ 40 w 54"/>
                <a:gd name="T23" fmla="*/ 37 h 111"/>
                <a:gd name="T24" fmla="*/ 41 w 54"/>
                <a:gd name="T25" fmla="*/ 39 h 111"/>
                <a:gd name="T26" fmla="*/ 46 w 54"/>
                <a:gd name="T27" fmla="*/ 54 h 111"/>
                <a:gd name="T28" fmla="*/ 44 w 54"/>
                <a:gd name="T29" fmla="*/ 61 h 111"/>
                <a:gd name="T30" fmla="*/ 44 w 54"/>
                <a:gd name="T31" fmla="*/ 61 h 111"/>
                <a:gd name="T32" fmla="*/ 36 w 54"/>
                <a:gd name="T33" fmla="*/ 64 h 111"/>
                <a:gd name="T34" fmla="*/ 4 w 54"/>
                <a:gd name="T35" fmla="*/ 80 h 111"/>
                <a:gd name="T36" fmla="*/ 3 w 54"/>
                <a:gd name="T37" fmla="*/ 110 h 111"/>
                <a:gd name="T38" fmla="*/ 3 w 54"/>
                <a:gd name="T39" fmla="*/ 111 h 111"/>
                <a:gd name="T40" fmla="*/ 27 w 54"/>
                <a:gd name="T41" fmla="*/ 111 h 111"/>
                <a:gd name="T42" fmla="*/ 26 w 54"/>
                <a:gd name="T43" fmla="*/ 110 h 111"/>
                <a:gd name="T44" fmla="*/ 32 w 54"/>
                <a:gd name="T45" fmla="*/ 108 h 111"/>
                <a:gd name="T46" fmla="*/ 51 w 54"/>
                <a:gd name="T47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111">
                  <a:moveTo>
                    <a:pt x="51" y="85"/>
                  </a:moveTo>
                  <a:cubicBezTo>
                    <a:pt x="51" y="85"/>
                    <a:pt x="54" y="3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3" y="4"/>
                    <a:pt x="29" y="1"/>
                    <a:pt x="24" y="0"/>
                  </a:cubicBezTo>
                  <a:cubicBezTo>
                    <a:pt x="22" y="6"/>
                    <a:pt x="21" y="12"/>
                    <a:pt x="20" y="18"/>
                  </a:cubicBezTo>
                  <a:cubicBezTo>
                    <a:pt x="20" y="24"/>
                    <a:pt x="18" y="30"/>
                    <a:pt x="16" y="37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0" y="42"/>
                    <a:pt x="22" y="50"/>
                    <a:pt x="26" y="55"/>
                  </a:cubicBezTo>
                  <a:cubicBezTo>
                    <a:pt x="29" y="59"/>
                    <a:pt x="34" y="57"/>
                    <a:pt x="37" y="55"/>
                  </a:cubicBezTo>
                  <a:cubicBezTo>
                    <a:pt x="39" y="55"/>
                    <a:pt x="41" y="51"/>
                    <a:pt x="40" y="49"/>
                  </a:cubicBezTo>
                  <a:cubicBezTo>
                    <a:pt x="40" y="45"/>
                    <a:pt x="40" y="41"/>
                    <a:pt x="40" y="37"/>
                  </a:cubicBezTo>
                  <a:cubicBezTo>
                    <a:pt x="40" y="38"/>
                    <a:pt x="40" y="39"/>
                    <a:pt x="41" y="39"/>
                  </a:cubicBezTo>
                  <a:cubicBezTo>
                    <a:pt x="42" y="45"/>
                    <a:pt x="44" y="50"/>
                    <a:pt x="46" y="54"/>
                  </a:cubicBezTo>
                  <a:cubicBezTo>
                    <a:pt x="45" y="58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1" y="63"/>
                    <a:pt x="37" y="64"/>
                    <a:pt x="36" y="64"/>
                  </a:cubicBezTo>
                  <a:cubicBezTo>
                    <a:pt x="20" y="66"/>
                    <a:pt x="7" y="72"/>
                    <a:pt x="4" y="80"/>
                  </a:cubicBezTo>
                  <a:cubicBezTo>
                    <a:pt x="0" y="88"/>
                    <a:pt x="2" y="110"/>
                    <a:pt x="3" y="110"/>
                  </a:cubicBezTo>
                  <a:cubicBezTo>
                    <a:pt x="3" y="110"/>
                    <a:pt x="3" y="111"/>
                    <a:pt x="3" y="111"/>
                  </a:cubicBezTo>
                  <a:cubicBezTo>
                    <a:pt x="13" y="111"/>
                    <a:pt x="20" y="111"/>
                    <a:pt x="27" y="111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7" y="106"/>
                    <a:pt x="48" y="100"/>
                    <a:pt x="5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A9E1D57F-05D9-47E0-B279-32BF8268F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3041651"/>
              <a:ext cx="366713" cy="538163"/>
            </a:xfrm>
            <a:custGeom>
              <a:avLst/>
              <a:gdLst>
                <a:gd name="T0" fmla="*/ 94 w 97"/>
                <a:gd name="T1" fmla="*/ 110 h 141"/>
                <a:gd name="T2" fmla="*/ 62 w 97"/>
                <a:gd name="T3" fmla="*/ 94 h 141"/>
                <a:gd name="T4" fmla="*/ 54 w 97"/>
                <a:gd name="T5" fmla="*/ 91 h 141"/>
                <a:gd name="T6" fmla="*/ 51 w 97"/>
                <a:gd name="T7" fmla="*/ 84 h 141"/>
                <a:gd name="T8" fmla="*/ 58 w 97"/>
                <a:gd name="T9" fmla="*/ 83 h 141"/>
                <a:gd name="T10" fmla="*/ 67 w 97"/>
                <a:gd name="T11" fmla="*/ 85 h 141"/>
                <a:gd name="T12" fmla="*/ 67 w 97"/>
                <a:gd name="T13" fmla="*/ 78 h 141"/>
                <a:gd name="T14" fmla="*/ 78 w 97"/>
                <a:gd name="T15" fmla="*/ 78 h 141"/>
                <a:gd name="T16" fmla="*/ 72 w 97"/>
                <a:gd name="T17" fmla="*/ 72 h 141"/>
                <a:gd name="T18" fmla="*/ 79 w 97"/>
                <a:gd name="T19" fmla="*/ 62 h 141"/>
                <a:gd name="T20" fmla="*/ 73 w 97"/>
                <a:gd name="T21" fmla="*/ 52 h 141"/>
                <a:gd name="T22" fmla="*/ 53 w 97"/>
                <a:gd name="T23" fmla="*/ 6 h 141"/>
                <a:gd name="T24" fmla="*/ 37 w 97"/>
                <a:gd name="T25" fmla="*/ 1 h 141"/>
                <a:gd name="T26" fmla="*/ 27 w 97"/>
                <a:gd name="T27" fmla="*/ 2 h 141"/>
                <a:gd name="T28" fmla="*/ 10 w 97"/>
                <a:gd name="T29" fmla="*/ 9 h 141"/>
                <a:gd name="T30" fmla="*/ 0 w 97"/>
                <a:gd name="T31" fmla="*/ 23 h 141"/>
                <a:gd name="T32" fmla="*/ 14 w 97"/>
                <a:gd name="T33" fmla="*/ 31 h 141"/>
                <a:gd name="T34" fmla="*/ 16 w 97"/>
                <a:gd name="T35" fmla="*/ 33 h 141"/>
                <a:gd name="T36" fmla="*/ 17 w 97"/>
                <a:gd name="T37" fmla="*/ 34 h 141"/>
                <a:gd name="T38" fmla="*/ 31 w 97"/>
                <a:gd name="T39" fmla="*/ 116 h 141"/>
                <a:gd name="T40" fmla="*/ 15 w 97"/>
                <a:gd name="T41" fmla="*/ 141 h 141"/>
                <a:gd name="T42" fmla="*/ 43 w 97"/>
                <a:gd name="T43" fmla="*/ 141 h 141"/>
                <a:gd name="T44" fmla="*/ 76 w 97"/>
                <a:gd name="T45" fmla="*/ 141 h 141"/>
                <a:gd name="T46" fmla="*/ 94 w 97"/>
                <a:gd name="T47" fmla="*/ 141 h 141"/>
                <a:gd name="T48" fmla="*/ 95 w 97"/>
                <a:gd name="T49" fmla="*/ 140 h 141"/>
                <a:gd name="T50" fmla="*/ 94 w 97"/>
                <a:gd name="T5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141">
                  <a:moveTo>
                    <a:pt x="94" y="110"/>
                  </a:moveTo>
                  <a:cubicBezTo>
                    <a:pt x="91" y="102"/>
                    <a:pt x="77" y="96"/>
                    <a:pt x="62" y="94"/>
                  </a:cubicBezTo>
                  <a:cubicBezTo>
                    <a:pt x="60" y="94"/>
                    <a:pt x="56" y="93"/>
                    <a:pt x="54" y="91"/>
                  </a:cubicBezTo>
                  <a:cubicBezTo>
                    <a:pt x="53" y="89"/>
                    <a:pt x="52" y="85"/>
                    <a:pt x="51" y="84"/>
                  </a:cubicBezTo>
                  <a:cubicBezTo>
                    <a:pt x="51" y="84"/>
                    <a:pt x="57" y="83"/>
                    <a:pt x="58" y="83"/>
                  </a:cubicBezTo>
                  <a:cubicBezTo>
                    <a:pt x="61" y="84"/>
                    <a:pt x="64" y="86"/>
                    <a:pt x="67" y="85"/>
                  </a:cubicBezTo>
                  <a:cubicBezTo>
                    <a:pt x="68" y="85"/>
                    <a:pt x="63" y="80"/>
                    <a:pt x="67" y="78"/>
                  </a:cubicBezTo>
                  <a:cubicBezTo>
                    <a:pt x="70" y="79"/>
                    <a:pt x="75" y="80"/>
                    <a:pt x="78" y="78"/>
                  </a:cubicBezTo>
                  <a:cubicBezTo>
                    <a:pt x="78" y="78"/>
                    <a:pt x="72" y="76"/>
                    <a:pt x="72" y="72"/>
                  </a:cubicBezTo>
                  <a:cubicBezTo>
                    <a:pt x="77" y="71"/>
                    <a:pt x="78" y="68"/>
                    <a:pt x="79" y="62"/>
                  </a:cubicBezTo>
                  <a:cubicBezTo>
                    <a:pt x="74" y="66"/>
                    <a:pt x="73" y="57"/>
                    <a:pt x="73" y="52"/>
                  </a:cubicBezTo>
                  <a:cubicBezTo>
                    <a:pt x="72" y="34"/>
                    <a:pt x="67" y="18"/>
                    <a:pt x="53" y="6"/>
                  </a:cubicBezTo>
                  <a:cubicBezTo>
                    <a:pt x="49" y="2"/>
                    <a:pt x="44" y="0"/>
                    <a:pt x="37" y="1"/>
                  </a:cubicBezTo>
                  <a:cubicBezTo>
                    <a:pt x="34" y="1"/>
                    <a:pt x="31" y="2"/>
                    <a:pt x="27" y="2"/>
                  </a:cubicBezTo>
                  <a:cubicBezTo>
                    <a:pt x="21" y="2"/>
                    <a:pt x="15" y="4"/>
                    <a:pt x="10" y="9"/>
                  </a:cubicBezTo>
                  <a:cubicBezTo>
                    <a:pt x="6" y="13"/>
                    <a:pt x="2" y="18"/>
                    <a:pt x="0" y="23"/>
                  </a:cubicBezTo>
                  <a:cubicBezTo>
                    <a:pt x="5" y="25"/>
                    <a:pt x="10" y="28"/>
                    <a:pt x="14" y="31"/>
                  </a:cubicBezTo>
                  <a:cubicBezTo>
                    <a:pt x="15" y="32"/>
                    <a:pt x="15" y="32"/>
                    <a:pt x="16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4" y="55"/>
                    <a:pt x="31" y="113"/>
                    <a:pt x="31" y="116"/>
                  </a:cubicBezTo>
                  <a:cubicBezTo>
                    <a:pt x="29" y="129"/>
                    <a:pt x="21" y="137"/>
                    <a:pt x="15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5" y="141"/>
                    <a:pt x="95" y="140"/>
                  </a:cubicBezTo>
                  <a:cubicBezTo>
                    <a:pt x="95" y="140"/>
                    <a:pt x="97" y="119"/>
                    <a:pt x="94" y="110"/>
                  </a:cubicBezTo>
                  <a:close/>
                </a:path>
              </a:pathLst>
            </a:custGeom>
            <a:solidFill>
              <a:srgbClr val="01A7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7EE70170-C1F4-45FB-8FCE-E00E510F2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3149601"/>
              <a:ext cx="584200" cy="620713"/>
            </a:xfrm>
            <a:custGeom>
              <a:avLst/>
              <a:gdLst>
                <a:gd name="T0" fmla="*/ 0 w 154"/>
                <a:gd name="T1" fmla="*/ 163 h 163"/>
                <a:gd name="T2" fmla="*/ 154 w 154"/>
                <a:gd name="T3" fmla="*/ 163 h 163"/>
                <a:gd name="T4" fmla="*/ 150 w 154"/>
                <a:gd name="T5" fmla="*/ 144 h 163"/>
                <a:gd name="T6" fmla="*/ 115 w 154"/>
                <a:gd name="T7" fmla="*/ 123 h 163"/>
                <a:gd name="T8" fmla="*/ 115 w 154"/>
                <a:gd name="T9" fmla="*/ 123 h 163"/>
                <a:gd name="T10" fmla="*/ 100 w 154"/>
                <a:gd name="T11" fmla="*/ 116 h 163"/>
                <a:gd name="T12" fmla="*/ 95 w 154"/>
                <a:gd name="T13" fmla="*/ 112 h 163"/>
                <a:gd name="T14" fmla="*/ 101 w 154"/>
                <a:gd name="T15" fmla="*/ 110 h 163"/>
                <a:gd name="T16" fmla="*/ 120 w 154"/>
                <a:gd name="T17" fmla="*/ 87 h 163"/>
                <a:gd name="T18" fmla="*/ 108 w 154"/>
                <a:gd name="T19" fmla="*/ 12 h 163"/>
                <a:gd name="T20" fmla="*/ 108 w 154"/>
                <a:gd name="T21" fmla="*/ 12 h 163"/>
                <a:gd name="T22" fmla="*/ 105 w 154"/>
                <a:gd name="T23" fmla="*/ 9 h 163"/>
                <a:gd name="T24" fmla="*/ 80 w 154"/>
                <a:gd name="T25" fmla="*/ 0 h 163"/>
                <a:gd name="T26" fmla="*/ 76 w 154"/>
                <a:gd name="T27" fmla="*/ 0 h 163"/>
                <a:gd name="T28" fmla="*/ 49 w 154"/>
                <a:gd name="T29" fmla="*/ 11 h 163"/>
                <a:gd name="T30" fmla="*/ 46 w 154"/>
                <a:gd name="T31" fmla="*/ 15 h 163"/>
                <a:gd name="T32" fmla="*/ 45 w 154"/>
                <a:gd name="T33" fmla="*/ 17 h 163"/>
                <a:gd name="T34" fmla="*/ 37 w 154"/>
                <a:gd name="T35" fmla="*/ 87 h 163"/>
                <a:gd name="T36" fmla="*/ 55 w 154"/>
                <a:gd name="T37" fmla="*/ 109 h 163"/>
                <a:gd name="T38" fmla="*/ 60 w 154"/>
                <a:gd name="T39" fmla="*/ 111 h 163"/>
                <a:gd name="T40" fmla="*/ 56 w 154"/>
                <a:gd name="T41" fmla="*/ 115 h 163"/>
                <a:gd name="T42" fmla="*/ 40 w 154"/>
                <a:gd name="T43" fmla="*/ 123 h 163"/>
                <a:gd name="T44" fmla="*/ 3 w 154"/>
                <a:gd name="T45" fmla="*/ 144 h 163"/>
                <a:gd name="T46" fmla="*/ 0 w 154"/>
                <a:gd name="T4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63">
                  <a:moveTo>
                    <a:pt x="0" y="163"/>
                  </a:moveTo>
                  <a:cubicBezTo>
                    <a:pt x="154" y="163"/>
                    <a:pt x="154" y="163"/>
                    <a:pt x="154" y="163"/>
                  </a:cubicBezTo>
                  <a:cubicBezTo>
                    <a:pt x="153" y="155"/>
                    <a:pt x="152" y="148"/>
                    <a:pt x="150" y="144"/>
                  </a:cubicBezTo>
                  <a:cubicBezTo>
                    <a:pt x="146" y="132"/>
                    <a:pt x="136" y="126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2" y="123"/>
                    <a:pt x="104" y="120"/>
                    <a:pt x="100" y="11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6" y="108"/>
                    <a:pt x="117" y="102"/>
                    <a:pt x="120" y="87"/>
                  </a:cubicBezTo>
                  <a:cubicBezTo>
                    <a:pt x="120" y="87"/>
                    <a:pt x="123" y="3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9" y="3"/>
                    <a:pt x="91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5" y="0"/>
                    <a:pt x="56" y="3"/>
                    <a:pt x="49" y="11"/>
                  </a:cubicBezTo>
                  <a:cubicBezTo>
                    <a:pt x="48" y="12"/>
                    <a:pt x="47" y="13"/>
                    <a:pt x="46" y="15"/>
                  </a:cubicBezTo>
                  <a:cubicBezTo>
                    <a:pt x="46" y="15"/>
                    <a:pt x="46" y="16"/>
                    <a:pt x="45" y="17"/>
                  </a:cubicBezTo>
                  <a:cubicBezTo>
                    <a:pt x="34" y="39"/>
                    <a:pt x="37" y="87"/>
                    <a:pt x="37" y="87"/>
                  </a:cubicBezTo>
                  <a:cubicBezTo>
                    <a:pt x="39" y="102"/>
                    <a:pt x="51" y="108"/>
                    <a:pt x="55" y="109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51" y="120"/>
                    <a:pt x="43" y="123"/>
                    <a:pt x="40" y="123"/>
                  </a:cubicBezTo>
                  <a:cubicBezTo>
                    <a:pt x="18" y="126"/>
                    <a:pt x="6" y="133"/>
                    <a:pt x="3" y="144"/>
                  </a:cubicBezTo>
                  <a:cubicBezTo>
                    <a:pt x="1" y="148"/>
                    <a:pt x="0" y="154"/>
                    <a:pt x="0" y="163"/>
                  </a:cubicBezTo>
                  <a:close/>
                </a:path>
              </a:pathLst>
            </a:custGeom>
            <a:solidFill>
              <a:srgbClr val="01A7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D94EDF12-2376-4B21-B094-E52B76E7B02A}"/>
              </a:ext>
            </a:extLst>
          </p:cNvPr>
          <p:cNvGrpSpPr>
            <a:grpSpLocks noChangeAspect="1"/>
          </p:cNvGrpSpPr>
          <p:nvPr/>
        </p:nvGrpSpPr>
        <p:grpSpPr>
          <a:xfrm>
            <a:off x="15548723" y="6370272"/>
            <a:ext cx="3909522" cy="3909517"/>
            <a:chOff x="5674415" y="4327791"/>
            <a:chExt cx="1404000" cy="1403999"/>
          </a:xfrm>
          <a:solidFill>
            <a:schemeClr val="bg1">
              <a:lumMod val="75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CE66CCCD-D0D9-46E1-A4BE-1837C35E0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4415" y="4876176"/>
              <a:ext cx="1404000" cy="855614"/>
            </a:xfrm>
            <a:custGeom>
              <a:avLst/>
              <a:gdLst>
                <a:gd name="T0" fmla="*/ 688 w 1024"/>
                <a:gd name="T1" fmla="*/ 248 h 624"/>
                <a:gd name="T2" fmla="*/ 911 w 1024"/>
                <a:gd name="T3" fmla="*/ 22 h 624"/>
                <a:gd name="T4" fmla="*/ 960 w 1024"/>
                <a:gd name="T5" fmla="*/ 0 h 624"/>
                <a:gd name="T6" fmla="*/ 1024 w 1024"/>
                <a:gd name="T7" fmla="*/ 64 h 624"/>
                <a:gd name="T8" fmla="*/ 1024 w 1024"/>
                <a:gd name="T9" fmla="*/ 356 h 624"/>
                <a:gd name="T10" fmla="*/ 976 w 1024"/>
                <a:gd name="T11" fmla="*/ 404 h 624"/>
                <a:gd name="T12" fmla="*/ 976 w 1024"/>
                <a:gd name="T13" fmla="*/ 624 h 624"/>
                <a:gd name="T14" fmla="*/ 896 w 1024"/>
                <a:gd name="T15" fmla="*/ 624 h 624"/>
                <a:gd name="T16" fmla="*/ 896 w 1024"/>
                <a:gd name="T17" fmla="*/ 524 h 624"/>
                <a:gd name="T18" fmla="*/ 128 w 1024"/>
                <a:gd name="T19" fmla="*/ 524 h 624"/>
                <a:gd name="T20" fmla="*/ 128 w 1024"/>
                <a:gd name="T21" fmla="*/ 624 h 624"/>
                <a:gd name="T22" fmla="*/ 48 w 1024"/>
                <a:gd name="T23" fmla="*/ 624 h 624"/>
                <a:gd name="T24" fmla="*/ 48 w 1024"/>
                <a:gd name="T25" fmla="*/ 404 h 624"/>
                <a:gd name="T26" fmla="*/ 0 w 1024"/>
                <a:gd name="T27" fmla="*/ 356 h 624"/>
                <a:gd name="T28" fmla="*/ 0 w 1024"/>
                <a:gd name="T29" fmla="*/ 144 h 624"/>
                <a:gd name="T30" fmla="*/ 64 w 1024"/>
                <a:gd name="T31" fmla="*/ 80 h 624"/>
                <a:gd name="T32" fmla="*/ 128 w 1024"/>
                <a:gd name="T33" fmla="*/ 144 h 624"/>
                <a:gd name="T34" fmla="*/ 128 w 1024"/>
                <a:gd name="T35" fmla="*/ 185 h 624"/>
                <a:gd name="T36" fmla="*/ 216 w 1024"/>
                <a:gd name="T37" fmla="*/ 136 h 624"/>
                <a:gd name="T38" fmla="*/ 423 w 1024"/>
                <a:gd name="T39" fmla="*/ 136 h 624"/>
                <a:gd name="T40" fmla="*/ 484 w 1024"/>
                <a:gd name="T41" fmla="*/ 252 h 624"/>
                <a:gd name="T42" fmla="*/ 539 w 1024"/>
                <a:gd name="T43" fmla="*/ 252 h 624"/>
                <a:gd name="T44" fmla="*/ 472 w 1024"/>
                <a:gd name="T45" fmla="*/ 127 h 624"/>
                <a:gd name="T46" fmla="*/ 537 w 1024"/>
                <a:gd name="T47" fmla="*/ 96 h 624"/>
                <a:gd name="T48" fmla="*/ 688 w 1024"/>
                <a:gd name="T49" fmla="*/ 248 h 624"/>
                <a:gd name="T50" fmla="*/ 128 w 1024"/>
                <a:gd name="T51" fmla="*/ 404 h 624"/>
                <a:gd name="T52" fmla="*/ 128 w 1024"/>
                <a:gd name="T53" fmla="*/ 460 h 624"/>
                <a:gd name="T54" fmla="*/ 896 w 1024"/>
                <a:gd name="T55" fmla="*/ 460 h 624"/>
                <a:gd name="T56" fmla="*/ 896 w 1024"/>
                <a:gd name="T57" fmla="*/ 404 h 624"/>
                <a:gd name="T58" fmla="*/ 128 w 1024"/>
                <a:gd name="T59" fmla="*/ 40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4" h="624">
                  <a:moveTo>
                    <a:pt x="688" y="248"/>
                  </a:moveTo>
                  <a:cubicBezTo>
                    <a:pt x="911" y="22"/>
                    <a:pt x="911" y="22"/>
                    <a:pt x="911" y="22"/>
                  </a:cubicBezTo>
                  <a:cubicBezTo>
                    <a:pt x="923" y="9"/>
                    <a:pt x="941" y="0"/>
                    <a:pt x="960" y="0"/>
                  </a:cubicBezTo>
                  <a:cubicBezTo>
                    <a:pt x="995" y="0"/>
                    <a:pt x="1024" y="29"/>
                    <a:pt x="1024" y="64"/>
                  </a:cubicBezTo>
                  <a:cubicBezTo>
                    <a:pt x="1024" y="356"/>
                    <a:pt x="1024" y="356"/>
                    <a:pt x="1024" y="356"/>
                  </a:cubicBezTo>
                  <a:cubicBezTo>
                    <a:pt x="1024" y="382"/>
                    <a:pt x="1002" y="404"/>
                    <a:pt x="976" y="404"/>
                  </a:cubicBezTo>
                  <a:cubicBezTo>
                    <a:pt x="976" y="624"/>
                    <a:pt x="976" y="624"/>
                    <a:pt x="976" y="624"/>
                  </a:cubicBezTo>
                  <a:cubicBezTo>
                    <a:pt x="896" y="624"/>
                    <a:pt x="896" y="624"/>
                    <a:pt x="896" y="624"/>
                  </a:cubicBezTo>
                  <a:cubicBezTo>
                    <a:pt x="896" y="524"/>
                    <a:pt x="896" y="524"/>
                    <a:pt x="896" y="524"/>
                  </a:cubicBezTo>
                  <a:cubicBezTo>
                    <a:pt x="128" y="524"/>
                    <a:pt x="128" y="524"/>
                    <a:pt x="128" y="524"/>
                  </a:cubicBezTo>
                  <a:cubicBezTo>
                    <a:pt x="128" y="624"/>
                    <a:pt x="128" y="624"/>
                    <a:pt x="128" y="624"/>
                  </a:cubicBezTo>
                  <a:cubicBezTo>
                    <a:pt x="48" y="624"/>
                    <a:pt x="48" y="624"/>
                    <a:pt x="48" y="624"/>
                  </a:cubicBezTo>
                  <a:cubicBezTo>
                    <a:pt x="48" y="404"/>
                    <a:pt x="48" y="404"/>
                    <a:pt x="48" y="404"/>
                  </a:cubicBezTo>
                  <a:cubicBezTo>
                    <a:pt x="22" y="404"/>
                    <a:pt x="0" y="382"/>
                    <a:pt x="0" y="35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09"/>
                    <a:pt x="29" y="80"/>
                    <a:pt x="64" y="80"/>
                  </a:cubicBezTo>
                  <a:cubicBezTo>
                    <a:pt x="99" y="80"/>
                    <a:pt x="128" y="109"/>
                    <a:pt x="128" y="144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46" y="156"/>
                    <a:pt x="179" y="136"/>
                    <a:pt x="216" y="136"/>
                  </a:cubicBezTo>
                  <a:cubicBezTo>
                    <a:pt x="423" y="136"/>
                    <a:pt x="423" y="136"/>
                    <a:pt x="423" y="136"/>
                  </a:cubicBezTo>
                  <a:cubicBezTo>
                    <a:pt x="484" y="252"/>
                    <a:pt x="484" y="252"/>
                    <a:pt x="484" y="252"/>
                  </a:cubicBezTo>
                  <a:cubicBezTo>
                    <a:pt x="539" y="252"/>
                    <a:pt x="539" y="252"/>
                    <a:pt x="539" y="252"/>
                  </a:cubicBezTo>
                  <a:cubicBezTo>
                    <a:pt x="472" y="127"/>
                    <a:pt x="472" y="127"/>
                    <a:pt x="472" y="127"/>
                  </a:cubicBezTo>
                  <a:cubicBezTo>
                    <a:pt x="537" y="96"/>
                    <a:pt x="537" y="96"/>
                    <a:pt x="537" y="96"/>
                  </a:cubicBezTo>
                  <a:cubicBezTo>
                    <a:pt x="688" y="248"/>
                    <a:pt x="688" y="248"/>
                    <a:pt x="688" y="248"/>
                  </a:cubicBezTo>
                  <a:close/>
                  <a:moveTo>
                    <a:pt x="128" y="404"/>
                  </a:moveTo>
                  <a:cubicBezTo>
                    <a:pt x="128" y="460"/>
                    <a:pt x="128" y="460"/>
                    <a:pt x="128" y="460"/>
                  </a:cubicBezTo>
                  <a:cubicBezTo>
                    <a:pt x="896" y="460"/>
                    <a:pt x="896" y="460"/>
                    <a:pt x="896" y="460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128" y="404"/>
                    <a:pt x="128" y="404"/>
                    <a:pt x="128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E25461B3-7F0A-46F3-9CBD-FD32DC3E6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573" y="4327791"/>
              <a:ext cx="1192575" cy="796150"/>
            </a:xfrm>
            <a:custGeom>
              <a:avLst/>
              <a:gdLst>
                <a:gd name="T0" fmla="*/ 24 w 871"/>
                <a:gd name="T1" fmla="*/ 0 h 580"/>
                <a:gd name="T2" fmla="*/ 376 w 871"/>
                <a:gd name="T3" fmla="*/ 0 h 580"/>
                <a:gd name="T4" fmla="*/ 400 w 871"/>
                <a:gd name="T5" fmla="*/ 24 h 580"/>
                <a:gd name="T6" fmla="*/ 400 w 871"/>
                <a:gd name="T7" fmla="*/ 136 h 580"/>
                <a:gd name="T8" fmla="*/ 330 w 871"/>
                <a:gd name="T9" fmla="*/ 136 h 580"/>
                <a:gd name="T10" fmla="*/ 307 w 871"/>
                <a:gd name="T11" fmla="*/ 86 h 580"/>
                <a:gd name="T12" fmla="*/ 277 w 871"/>
                <a:gd name="T13" fmla="*/ 88 h 580"/>
                <a:gd name="T14" fmla="*/ 252 w 871"/>
                <a:gd name="T15" fmla="*/ 172 h 580"/>
                <a:gd name="T16" fmla="*/ 216 w 871"/>
                <a:gd name="T17" fmla="*/ 48 h 580"/>
                <a:gd name="T18" fmla="*/ 185 w 871"/>
                <a:gd name="T19" fmla="*/ 47 h 580"/>
                <a:gd name="T20" fmla="*/ 149 w 871"/>
                <a:gd name="T21" fmla="*/ 148 h 580"/>
                <a:gd name="T22" fmla="*/ 126 w 871"/>
                <a:gd name="T23" fmla="*/ 105 h 580"/>
                <a:gd name="T24" fmla="*/ 100 w 871"/>
                <a:gd name="T25" fmla="*/ 102 h 580"/>
                <a:gd name="T26" fmla="*/ 72 w 871"/>
                <a:gd name="T27" fmla="*/ 136 h 580"/>
                <a:gd name="T28" fmla="*/ 0 w 871"/>
                <a:gd name="T29" fmla="*/ 136 h 580"/>
                <a:gd name="T30" fmla="*/ 0 w 871"/>
                <a:gd name="T31" fmla="*/ 24 h 580"/>
                <a:gd name="T32" fmla="*/ 24 w 871"/>
                <a:gd name="T33" fmla="*/ 0 h 580"/>
                <a:gd name="T34" fmla="*/ 779 w 871"/>
                <a:gd name="T35" fmla="*/ 199 h 580"/>
                <a:gd name="T36" fmla="*/ 871 w 871"/>
                <a:gd name="T37" fmla="*/ 291 h 580"/>
                <a:gd name="T38" fmla="*/ 779 w 871"/>
                <a:gd name="T39" fmla="*/ 383 h 580"/>
                <a:gd name="T40" fmla="*/ 687 w 871"/>
                <a:gd name="T41" fmla="*/ 291 h 580"/>
                <a:gd name="T42" fmla="*/ 779 w 871"/>
                <a:gd name="T43" fmla="*/ 199 h 580"/>
                <a:gd name="T44" fmla="*/ 648 w 871"/>
                <a:gd name="T45" fmla="*/ 580 h 580"/>
                <a:gd name="T46" fmla="*/ 779 w 871"/>
                <a:gd name="T47" fmla="*/ 446 h 580"/>
                <a:gd name="T48" fmla="*/ 771 w 871"/>
                <a:gd name="T49" fmla="*/ 420 h 580"/>
                <a:gd name="T50" fmla="*/ 641 w 871"/>
                <a:gd name="T51" fmla="*/ 425 h 580"/>
                <a:gd name="T52" fmla="*/ 543 w 871"/>
                <a:gd name="T53" fmla="*/ 475 h 580"/>
                <a:gd name="T54" fmla="*/ 648 w 871"/>
                <a:gd name="T55" fmla="*/ 580 h 580"/>
                <a:gd name="T56" fmla="*/ 400 w 871"/>
                <a:gd name="T57" fmla="*/ 168 h 580"/>
                <a:gd name="T58" fmla="*/ 400 w 871"/>
                <a:gd name="T59" fmla="*/ 256 h 580"/>
                <a:gd name="T60" fmla="*/ 376 w 871"/>
                <a:gd name="T61" fmla="*/ 280 h 580"/>
                <a:gd name="T62" fmla="*/ 24 w 871"/>
                <a:gd name="T63" fmla="*/ 280 h 580"/>
                <a:gd name="T64" fmla="*/ 0 w 871"/>
                <a:gd name="T65" fmla="*/ 256 h 580"/>
                <a:gd name="T66" fmla="*/ 0 w 871"/>
                <a:gd name="T67" fmla="*/ 168 h 580"/>
                <a:gd name="T68" fmla="*/ 80 w 871"/>
                <a:gd name="T69" fmla="*/ 168 h 580"/>
                <a:gd name="T70" fmla="*/ 93 w 871"/>
                <a:gd name="T71" fmla="*/ 161 h 580"/>
                <a:gd name="T72" fmla="*/ 109 w 871"/>
                <a:gd name="T73" fmla="*/ 141 h 580"/>
                <a:gd name="T74" fmla="*/ 138 w 871"/>
                <a:gd name="T75" fmla="*/ 195 h 580"/>
                <a:gd name="T76" fmla="*/ 167 w 871"/>
                <a:gd name="T77" fmla="*/ 194 h 580"/>
                <a:gd name="T78" fmla="*/ 199 w 871"/>
                <a:gd name="T79" fmla="*/ 104 h 580"/>
                <a:gd name="T80" fmla="*/ 237 w 871"/>
                <a:gd name="T81" fmla="*/ 233 h 580"/>
                <a:gd name="T82" fmla="*/ 267 w 871"/>
                <a:gd name="T83" fmla="*/ 232 h 580"/>
                <a:gd name="T84" fmla="*/ 295 w 871"/>
                <a:gd name="T85" fmla="*/ 137 h 580"/>
                <a:gd name="T86" fmla="*/ 306 w 871"/>
                <a:gd name="T87" fmla="*/ 159 h 580"/>
                <a:gd name="T88" fmla="*/ 320 w 871"/>
                <a:gd name="T89" fmla="*/ 168 h 580"/>
                <a:gd name="T90" fmla="*/ 400 w 871"/>
                <a:gd name="T91" fmla="*/ 16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1" h="580">
                  <a:moveTo>
                    <a:pt x="24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89" y="0"/>
                    <a:pt x="400" y="11"/>
                    <a:pt x="400" y="24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30" y="136"/>
                    <a:pt x="330" y="136"/>
                    <a:pt x="330" y="136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1" y="73"/>
                    <a:pt x="281" y="73"/>
                    <a:pt x="277" y="88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1" y="33"/>
                    <a:pt x="190" y="32"/>
                    <a:pt x="185" y="47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1" y="95"/>
                    <a:pt x="107" y="93"/>
                    <a:pt x="100" y="10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779" y="199"/>
                  </a:moveTo>
                  <a:cubicBezTo>
                    <a:pt x="830" y="199"/>
                    <a:pt x="871" y="240"/>
                    <a:pt x="871" y="291"/>
                  </a:cubicBezTo>
                  <a:cubicBezTo>
                    <a:pt x="871" y="342"/>
                    <a:pt x="830" y="383"/>
                    <a:pt x="779" y="383"/>
                  </a:cubicBezTo>
                  <a:cubicBezTo>
                    <a:pt x="728" y="383"/>
                    <a:pt x="687" y="342"/>
                    <a:pt x="687" y="291"/>
                  </a:cubicBezTo>
                  <a:cubicBezTo>
                    <a:pt x="687" y="240"/>
                    <a:pt x="728" y="199"/>
                    <a:pt x="779" y="199"/>
                  </a:cubicBezTo>
                  <a:close/>
                  <a:moveTo>
                    <a:pt x="648" y="580"/>
                  </a:moveTo>
                  <a:cubicBezTo>
                    <a:pt x="779" y="446"/>
                    <a:pt x="779" y="446"/>
                    <a:pt x="779" y="446"/>
                  </a:cubicBezTo>
                  <a:cubicBezTo>
                    <a:pt x="788" y="437"/>
                    <a:pt x="784" y="422"/>
                    <a:pt x="771" y="420"/>
                  </a:cubicBezTo>
                  <a:cubicBezTo>
                    <a:pt x="722" y="409"/>
                    <a:pt x="690" y="401"/>
                    <a:pt x="641" y="425"/>
                  </a:cubicBezTo>
                  <a:cubicBezTo>
                    <a:pt x="543" y="475"/>
                    <a:pt x="543" y="475"/>
                    <a:pt x="543" y="475"/>
                  </a:cubicBezTo>
                  <a:cubicBezTo>
                    <a:pt x="648" y="580"/>
                    <a:pt x="648" y="580"/>
                    <a:pt x="648" y="580"/>
                  </a:cubicBezTo>
                  <a:close/>
                  <a:moveTo>
                    <a:pt x="400" y="168"/>
                  </a:moveTo>
                  <a:cubicBezTo>
                    <a:pt x="400" y="256"/>
                    <a:pt x="400" y="256"/>
                    <a:pt x="400" y="256"/>
                  </a:cubicBezTo>
                  <a:cubicBezTo>
                    <a:pt x="400" y="269"/>
                    <a:pt x="389" y="280"/>
                    <a:pt x="376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1" y="280"/>
                    <a:pt x="0" y="269"/>
                    <a:pt x="0" y="25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6" y="168"/>
                    <a:pt x="90" y="165"/>
                    <a:pt x="93" y="161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44" y="208"/>
                    <a:pt x="162" y="206"/>
                    <a:pt x="167" y="194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41" y="248"/>
                    <a:pt x="263" y="248"/>
                    <a:pt x="267" y="232"/>
                  </a:cubicBezTo>
                  <a:cubicBezTo>
                    <a:pt x="295" y="137"/>
                    <a:pt x="295" y="137"/>
                    <a:pt x="295" y="137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8" y="165"/>
                    <a:pt x="314" y="168"/>
                    <a:pt x="320" y="168"/>
                  </a:cubicBezTo>
                  <a:cubicBezTo>
                    <a:pt x="400" y="168"/>
                    <a:pt x="400" y="168"/>
                    <a:pt x="400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24" name="Pfeil: nach unten 39">
            <a:extLst>
              <a:ext uri="{FF2B5EF4-FFF2-40B4-BE49-F238E27FC236}">
                <a16:creationId xmlns:a16="http://schemas.microsoft.com/office/drawing/2014/main" id="{81C71BCE-AE0C-43E2-8BB0-543FF74F74E0}"/>
              </a:ext>
            </a:extLst>
          </p:cNvPr>
          <p:cNvSpPr/>
          <p:nvPr/>
        </p:nvSpPr>
        <p:spPr>
          <a:xfrm rot="5400000" flipV="1">
            <a:off x="13165748" y="5331559"/>
            <a:ext cx="421486" cy="34587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26" name="Grafik 125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9" y="6212080"/>
            <a:ext cx="1323217" cy="132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rafik 126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03" y="7664431"/>
            <a:ext cx="1738630" cy="1738630"/>
          </a:xfrm>
          <a:prstGeom prst="rect">
            <a:avLst/>
          </a:prstGeom>
        </p:spPr>
      </p:pic>
      <p:sp>
        <p:nvSpPr>
          <p:cNvPr id="129" name="Pfeil: nach unten 39">
            <a:extLst>
              <a:ext uri="{FF2B5EF4-FFF2-40B4-BE49-F238E27FC236}">
                <a16:creationId xmlns:a16="http://schemas.microsoft.com/office/drawing/2014/main" id="{81C71BCE-AE0C-43E2-8BB0-543FF74F74E0}"/>
              </a:ext>
            </a:extLst>
          </p:cNvPr>
          <p:cNvSpPr/>
          <p:nvPr/>
        </p:nvSpPr>
        <p:spPr>
          <a:xfrm rot="5400000" flipV="1">
            <a:off x="13236030" y="6835164"/>
            <a:ext cx="421486" cy="34587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0" name="Pfeil nach oben und unten 129"/>
          <p:cNvSpPr/>
          <p:nvPr/>
        </p:nvSpPr>
        <p:spPr>
          <a:xfrm>
            <a:off x="8178733" y="4381500"/>
            <a:ext cx="367418" cy="2106861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Freeform 129">
            <a:extLst>
              <a:ext uri="{FF2B5EF4-FFF2-40B4-BE49-F238E27FC236}">
                <a16:creationId xmlns:a16="http://schemas.microsoft.com/office/drawing/2014/main" id="{4537AFBC-DA8D-4D4A-8B26-AB6DA83757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14670" y="2742582"/>
            <a:ext cx="1695544" cy="1282715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rgbClr val="01A7B5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de-DE" sz="1350"/>
          </a:p>
        </p:txBody>
      </p: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D0CB804D-6ADD-44E0-9ABE-639DA42A4DBA}"/>
              </a:ext>
            </a:extLst>
          </p:cNvPr>
          <p:cNvGrpSpPr/>
          <p:nvPr/>
        </p:nvGrpSpPr>
        <p:grpSpPr>
          <a:xfrm>
            <a:off x="9123970" y="4575396"/>
            <a:ext cx="3693832" cy="931682"/>
            <a:chOff x="3294581" y="2775545"/>
            <a:chExt cx="2056879" cy="593399"/>
          </a:xfrm>
        </p:grpSpPr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E64CFF17-74DB-49FC-8D7A-CCACAFCCF746}"/>
                </a:ext>
              </a:extLst>
            </p:cNvPr>
            <p:cNvSpPr/>
            <p:nvPr/>
          </p:nvSpPr>
          <p:spPr>
            <a:xfrm>
              <a:off x="3294581" y="2775545"/>
              <a:ext cx="98756" cy="119768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38" name="Verbinder: gewinkelt 32">
              <a:extLst>
                <a:ext uri="{FF2B5EF4-FFF2-40B4-BE49-F238E27FC236}">
                  <a16:creationId xmlns:a16="http://schemas.microsoft.com/office/drawing/2014/main" id="{84DED5B3-96C2-450F-9D5D-3EC709AA81D3}"/>
                </a:ext>
              </a:extLst>
            </p:cNvPr>
            <p:cNvCxnSpPr>
              <a:cxnSpLocks/>
              <a:stCxn id="137" idx="6"/>
              <a:endCxn id="139" idx="2"/>
            </p:cNvCxnSpPr>
            <p:nvPr/>
          </p:nvCxnSpPr>
          <p:spPr>
            <a:xfrm>
              <a:off x="3393337" y="2835429"/>
              <a:ext cx="1856394" cy="474305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97EBF580-62C3-48C1-A5BC-D1D1C312A78A}"/>
                </a:ext>
              </a:extLst>
            </p:cNvPr>
            <p:cNvSpPr/>
            <p:nvPr/>
          </p:nvSpPr>
          <p:spPr>
            <a:xfrm>
              <a:off x="5249731" y="3250525"/>
              <a:ext cx="101729" cy="1184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51AFA237-FB97-4CDD-9574-8B78A46C6D23}"/>
              </a:ext>
            </a:extLst>
          </p:cNvPr>
          <p:cNvGrpSpPr/>
          <p:nvPr/>
        </p:nvGrpSpPr>
        <p:grpSpPr>
          <a:xfrm rot="10800000">
            <a:off x="11506199" y="8950812"/>
            <a:ext cx="3175001" cy="1731277"/>
            <a:chOff x="6747042" y="3856711"/>
            <a:chExt cx="2494727" cy="865189"/>
          </a:xfrm>
        </p:grpSpPr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7D5DFE6E-C00C-42A6-AFA6-D613373E2323}"/>
                </a:ext>
              </a:extLst>
            </p:cNvPr>
            <p:cNvSpPr/>
            <p:nvPr/>
          </p:nvSpPr>
          <p:spPr>
            <a:xfrm>
              <a:off x="6747042" y="3856711"/>
              <a:ext cx="111675" cy="74859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42" name="Verbinder: gewinkelt 35">
              <a:extLst>
                <a:ext uri="{FF2B5EF4-FFF2-40B4-BE49-F238E27FC236}">
                  <a16:creationId xmlns:a16="http://schemas.microsoft.com/office/drawing/2014/main" id="{EF17F0B2-0BBC-42F1-99A7-68DCD92FB568}"/>
                </a:ext>
              </a:extLst>
            </p:cNvPr>
            <p:cNvCxnSpPr>
              <a:cxnSpLocks/>
              <a:stCxn id="141" idx="6"/>
              <a:endCxn id="143" idx="2"/>
            </p:cNvCxnSpPr>
            <p:nvPr/>
          </p:nvCxnSpPr>
          <p:spPr>
            <a:xfrm>
              <a:off x="6858716" y="3894141"/>
              <a:ext cx="2258722" cy="79176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F7A5D36C-3BFE-41D8-BE23-C7B403896431}"/>
                </a:ext>
              </a:extLst>
            </p:cNvPr>
            <p:cNvSpPr/>
            <p:nvPr/>
          </p:nvSpPr>
          <p:spPr>
            <a:xfrm>
              <a:off x="9117439" y="4649900"/>
              <a:ext cx="124330" cy="7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>
            <a:off x="9969752" y="5823791"/>
            <a:ext cx="2848063" cy="1860617"/>
            <a:chOff x="6464300" y="2234719"/>
            <a:chExt cx="2211694" cy="778317"/>
          </a:xfrm>
        </p:grpSpPr>
        <p:cxnSp>
          <p:nvCxnSpPr>
            <p:cNvPr id="146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145" idx="6"/>
              <a:endCxn id="147" idx="2"/>
            </p:cNvCxnSpPr>
            <p:nvPr/>
          </p:nvCxnSpPr>
          <p:spPr>
            <a:xfrm flipV="1">
              <a:off x="6610446" y="2270719"/>
              <a:ext cx="1921549" cy="70631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64300" y="2941036"/>
              <a:ext cx="146146" cy="72000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31995" y="2234719"/>
              <a:ext cx="143999" cy="7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48" name="Textfeld 147"/>
          <p:cNvSpPr txBox="1"/>
          <p:nvPr/>
        </p:nvSpPr>
        <p:spPr>
          <a:xfrm>
            <a:off x="6897777" y="8459816"/>
            <a:ext cx="2931393" cy="8233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dirty="0"/>
              <a:t>Team auf Station</a:t>
            </a:r>
            <a:endParaRPr kumimoji="0" lang="de-DE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397023" y="2185712"/>
            <a:ext cx="12192000" cy="1620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Implementierung eines Softwaresystems zur Unterstützung des medizinischen Fachpersonals bei der Behandlung von Patienten mit Diabetes mellitus</a:t>
            </a:r>
          </a:p>
        </p:txBody>
      </p:sp>
      <p:sp>
        <p:nvSpPr>
          <p:cNvPr id="3" name="Rechteck 2"/>
          <p:cNvSpPr/>
          <p:nvPr/>
        </p:nvSpPr>
        <p:spPr>
          <a:xfrm>
            <a:off x="11055385" y="11062204"/>
            <a:ext cx="92994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0" dirty="0">
                <a:solidFill>
                  <a:srgbClr val="000066"/>
                </a:solidFill>
              </a:rPr>
              <a:t>automatisierte Workflow-Unterstützung durch ein </a:t>
            </a:r>
            <a:r>
              <a:rPr lang="de-DE" sz="3200" b="0" dirty="0" err="1">
                <a:solidFill>
                  <a:srgbClr val="000066"/>
                </a:solidFill>
              </a:rPr>
              <a:t>decision</a:t>
            </a:r>
            <a:r>
              <a:rPr lang="de-DE" sz="3200" b="0" dirty="0">
                <a:solidFill>
                  <a:srgbClr val="000066"/>
                </a:solidFill>
              </a:rPr>
              <a:t> </a:t>
            </a:r>
            <a:r>
              <a:rPr lang="de-DE" sz="3200" b="0" dirty="0" err="1">
                <a:solidFill>
                  <a:srgbClr val="000066"/>
                </a:solidFill>
              </a:rPr>
              <a:t>support</a:t>
            </a:r>
            <a:r>
              <a:rPr lang="de-DE" sz="3200" b="0" dirty="0">
                <a:solidFill>
                  <a:srgbClr val="000066"/>
                </a:solidFill>
              </a:rPr>
              <a:t> </a:t>
            </a:r>
            <a:r>
              <a:rPr lang="de-DE" sz="3200" b="0" dirty="0" err="1">
                <a:solidFill>
                  <a:srgbClr val="000066"/>
                </a:solidFill>
              </a:rPr>
              <a:t>system</a:t>
            </a:r>
            <a:endParaRPr lang="de-DE" sz="3200" b="0" dirty="0"/>
          </a:p>
        </p:txBody>
      </p:sp>
      <p:sp>
        <p:nvSpPr>
          <p:cNvPr id="4" name="Rechteck 3"/>
          <p:cNvSpPr/>
          <p:nvPr/>
        </p:nvSpPr>
        <p:spPr>
          <a:xfrm>
            <a:off x="12929894" y="4907226"/>
            <a:ext cx="10863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0" dirty="0">
                <a:solidFill>
                  <a:srgbClr val="000066"/>
                </a:solidFill>
              </a:rPr>
              <a:t>Erleichterung der Anordnung blutzuckersenkender Medikamente in der digitalen Patientenakte</a:t>
            </a:r>
            <a:endParaRPr lang="de-DE" sz="3200" b="0" dirty="0"/>
          </a:p>
        </p:txBody>
      </p:sp>
      <p:sp>
        <p:nvSpPr>
          <p:cNvPr id="5" name="Rechteck 4"/>
          <p:cNvSpPr/>
          <p:nvPr/>
        </p:nvSpPr>
        <p:spPr>
          <a:xfrm>
            <a:off x="1507626" y="11088002"/>
            <a:ext cx="9176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0" dirty="0">
                <a:solidFill>
                  <a:srgbClr val="000066"/>
                </a:solidFill>
              </a:rPr>
              <a:t>Systematisierung der Therapieplanung durch standardisierte Therapieanpassungen </a:t>
            </a:r>
            <a:endParaRPr lang="de-DE" sz="3200" b="0" dirty="0"/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>
            <a:off x="7254873" y="9326588"/>
            <a:ext cx="2813051" cy="1586697"/>
            <a:chOff x="6481985" y="2235940"/>
            <a:chExt cx="2217308" cy="784228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81985" y="2941036"/>
              <a:ext cx="126315" cy="79132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49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48" idx="6"/>
              <a:endCxn id="50" idx="2"/>
            </p:cNvCxnSpPr>
            <p:nvPr/>
          </p:nvCxnSpPr>
          <p:spPr>
            <a:xfrm flipV="1">
              <a:off x="6608300" y="2276148"/>
              <a:ext cx="1978530" cy="70445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86830" y="2235940"/>
              <a:ext cx="112463" cy="8041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1AFA237-FB97-4CDD-9574-8B78A46C6D23}"/>
              </a:ext>
            </a:extLst>
          </p:cNvPr>
          <p:cNvGrpSpPr/>
          <p:nvPr/>
        </p:nvGrpSpPr>
        <p:grpSpPr>
          <a:xfrm rot="16200000">
            <a:off x="8005142" y="4929004"/>
            <a:ext cx="2812333" cy="1004915"/>
            <a:chOff x="6714713" y="3787569"/>
            <a:chExt cx="2546727" cy="934331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D5DFE6E-C00C-42A6-AFA6-D613373E2323}"/>
                </a:ext>
              </a:extLst>
            </p:cNvPr>
            <p:cNvSpPr/>
            <p:nvPr/>
          </p:nvSpPr>
          <p:spPr>
            <a:xfrm>
              <a:off x="6714713" y="3787569"/>
              <a:ext cx="144000" cy="144000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53" name="Verbinder: gewinkelt 35">
              <a:extLst>
                <a:ext uri="{FF2B5EF4-FFF2-40B4-BE49-F238E27FC236}">
                  <a16:creationId xmlns:a16="http://schemas.microsoft.com/office/drawing/2014/main" id="{EF17F0B2-0BBC-42F1-99A7-68DCD92FB568}"/>
                </a:ext>
              </a:extLst>
            </p:cNvPr>
            <p:cNvCxnSpPr>
              <a:cxnSpLocks/>
              <a:stCxn id="52" idx="6"/>
              <a:endCxn id="54" idx="2"/>
            </p:cNvCxnSpPr>
            <p:nvPr/>
          </p:nvCxnSpPr>
          <p:spPr>
            <a:xfrm rot="10800000" flipH="1" flipV="1">
              <a:off x="6858712" y="3859569"/>
              <a:ext cx="2231662" cy="771822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F7A5D36C-3BFE-41D8-BE23-C7B403896431}"/>
                </a:ext>
              </a:extLst>
            </p:cNvPr>
            <p:cNvSpPr/>
            <p:nvPr/>
          </p:nvSpPr>
          <p:spPr>
            <a:xfrm>
              <a:off x="9090375" y="4540880"/>
              <a:ext cx="171065" cy="1810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>
            <a:off x="2503169" y="5819787"/>
            <a:ext cx="57667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0" dirty="0">
                <a:solidFill>
                  <a:srgbClr val="000066"/>
                </a:solidFill>
              </a:rPr>
              <a:t>Visualisierung wichtiger Kenngrößen wie Blutzucker, Ernährung, Insulindosierungen u.a. </a:t>
            </a:r>
            <a:endParaRPr lang="de-DE" sz="3200" b="0" dirty="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1AFA237-FB97-4CDD-9574-8B78A46C6D23}"/>
              </a:ext>
            </a:extLst>
          </p:cNvPr>
          <p:cNvGrpSpPr/>
          <p:nvPr/>
        </p:nvGrpSpPr>
        <p:grpSpPr>
          <a:xfrm rot="16200000">
            <a:off x="6434023" y="4342652"/>
            <a:ext cx="1690226" cy="1263267"/>
            <a:chOff x="6714712" y="3787570"/>
            <a:chExt cx="2546728" cy="93433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7D5DFE6E-C00C-42A6-AFA6-D613373E2323}"/>
                </a:ext>
              </a:extLst>
            </p:cNvPr>
            <p:cNvSpPr/>
            <p:nvPr/>
          </p:nvSpPr>
          <p:spPr>
            <a:xfrm>
              <a:off x="6714712" y="3787570"/>
              <a:ext cx="233846" cy="127512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57" name="Verbinder: gewinkelt 35">
              <a:extLst>
                <a:ext uri="{FF2B5EF4-FFF2-40B4-BE49-F238E27FC236}">
                  <a16:creationId xmlns:a16="http://schemas.microsoft.com/office/drawing/2014/main" id="{EF17F0B2-0BBC-42F1-99A7-68DCD92FB568}"/>
                </a:ext>
              </a:extLst>
            </p:cNvPr>
            <p:cNvCxnSpPr>
              <a:cxnSpLocks/>
              <a:stCxn id="56" idx="6"/>
              <a:endCxn id="58" idx="2"/>
            </p:cNvCxnSpPr>
            <p:nvPr/>
          </p:nvCxnSpPr>
          <p:spPr>
            <a:xfrm rot="10800000" flipH="1" flipV="1">
              <a:off x="6948556" y="3851327"/>
              <a:ext cx="2063630" cy="81236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F7A5D36C-3BFE-41D8-BE23-C7B403896431}"/>
                </a:ext>
              </a:extLst>
            </p:cNvPr>
            <p:cNvSpPr/>
            <p:nvPr/>
          </p:nvSpPr>
          <p:spPr>
            <a:xfrm>
              <a:off x="9012188" y="4605471"/>
              <a:ext cx="249252" cy="11642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13000521" y="4877309"/>
            <a:ext cx="7771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Integration der Informationen in das Krankenhausinformationssystem (KIS)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 rot="16200000">
            <a:off x="7824302" y="4801586"/>
            <a:ext cx="2740541" cy="1412067"/>
            <a:chOff x="6472707" y="2283528"/>
            <a:chExt cx="2306706" cy="801506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72707" y="2997123"/>
              <a:ext cx="135595" cy="87911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65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64" idx="6"/>
              <a:endCxn id="66" idx="2"/>
            </p:cNvCxnSpPr>
            <p:nvPr/>
          </p:nvCxnSpPr>
          <p:spPr>
            <a:xfrm flipV="1">
              <a:off x="6608302" y="2331733"/>
              <a:ext cx="2031872" cy="70934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640174" y="2283528"/>
              <a:ext cx="139239" cy="9641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9210214" y="2500140"/>
            <a:ext cx="7309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0" dirty="0">
                <a:solidFill>
                  <a:srgbClr val="000066"/>
                </a:solidFill>
              </a:rPr>
              <a:t>Automatisierung der Informationsweitergabe im    Rahmen des </a:t>
            </a:r>
            <a:r>
              <a:rPr lang="de-DE" sz="3200" b="0" dirty="0" err="1">
                <a:solidFill>
                  <a:srgbClr val="000066"/>
                </a:solidFill>
              </a:rPr>
              <a:t>Entlassmanagements</a:t>
            </a:r>
            <a:endParaRPr lang="de-DE" sz="3200" b="0" dirty="0"/>
          </a:p>
        </p:txBody>
      </p:sp>
      <p:sp>
        <p:nvSpPr>
          <p:cNvPr id="8" name="Rechteck 7"/>
          <p:cNvSpPr/>
          <p:nvPr/>
        </p:nvSpPr>
        <p:spPr>
          <a:xfrm>
            <a:off x="9327844" y="6825484"/>
            <a:ext cx="7916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Archivierung des Therapieverlaufes, der Verordnungsgeber und der Therapieführung im KIS</a:t>
            </a:r>
          </a:p>
        </p:txBody>
      </p:sp>
    </p:spTree>
    <p:extLst>
      <p:ext uri="{BB962C8B-B14F-4D97-AF65-F5344CB8AC3E}">
        <p14:creationId xmlns:p14="http://schemas.microsoft.com/office/powerpoint/2010/main" val="3395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9" grpId="0" animBg="1"/>
      <p:bldP spid="129" grpId="1" animBg="1"/>
      <p:bldP spid="130" grpId="0" animBg="1"/>
      <p:bldP spid="148" grpId="0"/>
      <p:bldP spid="2" grpId="0"/>
      <p:bldP spid="2" grpId="1"/>
      <p:bldP spid="3" grpId="0"/>
      <p:bldP spid="4" grpId="0"/>
      <p:bldP spid="5" grpId="0"/>
      <p:bldP spid="6" grpId="0"/>
      <p:bldP spid="6" grpId="1"/>
      <p:bldP spid="7" grpId="0"/>
      <p:bldP spid="7" grpId="1"/>
      <p:bldP spid="11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94EDF12-2376-4B21-B094-E52B76E7B02A}"/>
              </a:ext>
            </a:extLst>
          </p:cNvPr>
          <p:cNvGrpSpPr>
            <a:grpSpLocks noChangeAspect="1"/>
          </p:cNvGrpSpPr>
          <p:nvPr/>
        </p:nvGrpSpPr>
        <p:grpSpPr>
          <a:xfrm>
            <a:off x="14558123" y="6370272"/>
            <a:ext cx="3909522" cy="3909517"/>
            <a:chOff x="5674415" y="4327791"/>
            <a:chExt cx="1404000" cy="1403999"/>
          </a:xfrm>
          <a:solidFill>
            <a:schemeClr val="bg1">
              <a:lumMod val="75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CE66CCCD-D0D9-46E1-A4BE-1837C35E0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4415" y="4876176"/>
              <a:ext cx="1404000" cy="855614"/>
            </a:xfrm>
            <a:custGeom>
              <a:avLst/>
              <a:gdLst>
                <a:gd name="T0" fmla="*/ 688 w 1024"/>
                <a:gd name="T1" fmla="*/ 248 h 624"/>
                <a:gd name="T2" fmla="*/ 911 w 1024"/>
                <a:gd name="T3" fmla="*/ 22 h 624"/>
                <a:gd name="T4" fmla="*/ 960 w 1024"/>
                <a:gd name="T5" fmla="*/ 0 h 624"/>
                <a:gd name="T6" fmla="*/ 1024 w 1024"/>
                <a:gd name="T7" fmla="*/ 64 h 624"/>
                <a:gd name="T8" fmla="*/ 1024 w 1024"/>
                <a:gd name="T9" fmla="*/ 356 h 624"/>
                <a:gd name="T10" fmla="*/ 976 w 1024"/>
                <a:gd name="T11" fmla="*/ 404 h 624"/>
                <a:gd name="T12" fmla="*/ 976 w 1024"/>
                <a:gd name="T13" fmla="*/ 624 h 624"/>
                <a:gd name="T14" fmla="*/ 896 w 1024"/>
                <a:gd name="T15" fmla="*/ 624 h 624"/>
                <a:gd name="T16" fmla="*/ 896 w 1024"/>
                <a:gd name="T17" fmla="*/ 524 h 624"/>
                <a:gd name="T18" fmla="*/ 128 w 1024"/>
                <a:gd name="T19" fmla="*/ 524 h 624"/>
                <a:gd name="T20" fmla="*/ 128 w 1024"/>
                <a:gd name="T21" fmla="*/ 624 h 624"/>
                <a:gd name="T22" fmla="*/ 48 w 1024"/>
                <a:gd name="T23" fmla="*/ 624 h 624"/>
                <a:gd name="T24" fmla="*/ 48 w 1024"/>
                <a:gd name="T25" fmla="*/ 404 h 624"/>
                <a:gd name="T26" fmla="*/ 0 w 1024"/>
                <a:gd name="T27" fmla="*/ 356 h 624"/>
                <a:gd name="T28" fmla="*/ 0 w 1024"/>
                <a:gd name="T29" fmla="*/ 144 h 624"/>
                <a:gd name="T30" fmla="*/ 64 w 1024"/>
                <a:gd name="T31" fmla="*/ 80 h 624"/>
                <a:gd name="T32" fmla="*/ 128 w 1024"/>
                <a:gd name="T33" fmla="*/ 144 h 624"/>
                <a:gd name="T34" fmla="*/ 128 w 1024"/>
                <a:gd name="T35" fmla="*/ 185 h 624"/>
                <a:gd name="T36" fmla="*/ 216 w 1024"/>
                <a:gd name="T37" fmla="*/ 136 h 624"/>
                <a:gd name="T38" fmla="*/ 423 w 1024"/>
                <a:gd name="T39" fmla="*/ 136 h 624"/>
                <a:gd name="T40" fmla="*/ 484 w 1024"/>
                <a:gd name="T41" fmla="*/ 252 h 624"/>
                <a:gd name="T42" fmla="*/ 539 w 1024"/>
                <a:gd name="T43" fmla="*/ 252 h 624"/>
                <a:gd name="T44" fmla="*/ 472 w 1024"/>
                <a:gd name="T45" fmla="*/ 127 h 624"/>
                <a:gd name="T46" fmla="*/ 537 w 1024"/>
                <a:gd name="T47" fmla="*/ 96 h 624"/>
                <a:gd name="T48" fmla="*/ 688 w 1024"/>
                <a:gd name="T49" fmla="*/ 248 h 624"/>
                <a:gd name="T50" fmla="*/ 128 w 1024"/>
                <a:gd name="T51" fmla="*/ 404 h 624"/>
                <a:gd name="T52" fmla="*/ 128 w 1024"/>
                <a:gd name="T53" fmla="*/ 460 h 624"/>
                <a:gd name="T54" fmla="*/ 896 w 1024"/>
                <a:gd name="T55" fmla="*/ 460 h 624"/>
                <a:gd name="T56" fmla="*/ 896 w 1024"/>
                <a:gd name="T57" fmla="*/ 404 h 624"/>
                <a:gd name="T58" fmla="*/ 128 w 1024"/>
                <a:gd name="T59" fmla="*/ 40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4" h="624">
                  <a:moveTo>
                    <a:pt x="688" y="248"/>
                  </a:moveTo>
                  <a:cubicBezTo>
                    <a:pt x="911" y="22"/>
                    <a:pt x="911" y="22"/>
                    <a:pt x="911" y="22"/>
                  </a:cubicBezTo>
                  <a:cubicBezTo>
                    <a:pt x="923" y="9"/>
                    <a:pt x="941" y="0"/>
                    <a:pt x="960" y="0"/>
                  </a:cubicBezTo>
                  <a:cubicBezTo>
                    <a:pt x="995" y="0"/>
                    <a:pt x="1024" y="29"/>
                    <a:pt x="1024" y="64"/>
                  </a:cubicBezTo>
                  <a:cubicBezTo>
                    <a:pt x="1024" y="356"/>
                    <a:pt x="1024" y="356"/>
                    <a:pt x="1024" y="356"/>
                  </a:cubicBezTo>
                  <a:cubicBezTo>
                    <a:pt x="1024" y="382"/>
                    <a:pt x="1002" y="404"/>
                    <a:pt x="976" y="404"/>
                  </a:cubicBezTo>
                  <a:cubicBezTo>
                    <a:pt x="976" y="624"/>
                    <a:pt x="976" y="624"/>
                    <a:pt x="976" y="624"/>
                  </a:cubicBezTo>
                  <a:cubicBezTo>
                    <a:pt x="896" y="624"/>
                    <a:pt x="896" y="624"/>
                    <a:pt x="896" y="624"/>
                  </a:cubicBezTo>
                  <a:cubicBezTo>
                    <a:pt x="896" y="524"/>
                    <a:pt x="896" y="524"/>
                    <a:pt x="896" y="524"/>
                  </a:cubicBezTo>
                  <a:cubicBezTo>
                    <a:pt x="128" y="524"/>
                    <a:pt x="128" y="524"/>
                    <a:pt x="128" y="524"/>
                  </a:cubicBezTo>
                  <a:cubicBezTo>
                    <a:pt x="128" y="624"/>
                    <a:pt x="128" y="624"/>
                    <a:pt x="128" y="624"/>
                  </a:cubicBezTo>
                  <a:cubicBezTo>
                    <a:pt x="48" y="624"/>
                    <a:pt x="48" y="624"/>
                    <a:pt x="48" y="624"/>
                  </a:cubicBezTo>
                  <a:cubicBezTo>
                    <a:pt x="48" y="404"/>
                    <a:pt x="48" y="404"/>
                    <a:pt x="48" y="404"/>
                  </a:cubicBezTo>
                  <a:cubicBezTo>
                    <a:pt x="22" y="404"/>
                    <a:pt x="0" y="382"/>
                    <a:pt x="0" y="35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09"/>
                    <a:pt x="29" y="80"/>
                    <a:pt x="64" y="80"/>
                  </a:cubicBezTo>
                  <a:cubicBezTo>
                    <a:pt x="99" y="80"/>
                    <a:pt x="128" y="109"/>
                    <a:pt x="128" y="144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46" y="156"/>
                    <a:pt x="179" y="136"/>
                    <a:pt x="216" y="136"/>
                  </a:cubicBezTo>
                  <a:cubicBezTo>
                    <a:pt x="423" y="136"/>
                    <a:pt x="423" y="136"/>
                    <a:pt x="423" y="136"/>
                  </a:cubicBezTo>
                  <a:cubicBezTo>
                    <a:pt x="484" y="252"/>
                    <a:pt x="484" y="252"/>
                    <a:pt x="484" y="252"/>
                  </a:cubicBezTo>
                  <a:cubicBezTo>
                    <a:pt x="539" y="252"/>
                    <a:pt x="539" y="252"/>
                    <a:pt x="539" y="252"/>
                  </a:cubicBezTo>
                  <a:cubicBezTo>
                    <a:pt x="472" y="127"/>
                    <a:pt x="472" y="127"/>
                    <a:pt x="472" y="127"/>
                  </a:cubicBezTo>
                  <a:cubicBezTo>
                    <a:pt x="537" y="96"/>
                    <a:pt x="537" y="96"/>
                    <a:pt x="537" y="96"/>
                  </a:cubicBezTo>
                  <a:cubicBezTo>
                    <a:pt x="688" y="248"/>
                    <a:pt x="688" y="248"/>
                    <a:pt x="688" y="248"/>
                  </a:cubicBezTo>
                  <a:close/>
                  <a:moveTo>
                    <a:pt x="128" y="404"/>
                  </a:moveTo>
                  <a:cubicBezTo>
                    <a:pt x="128" y="460"/>
                    <a:pt x="128" y="460"/>
                    <a:pt x="128" y="460"/>
                  </a:cubicBezTo>
                  <a:cubicBezTo>
                    <a:pt x="896" y="460"/>
                    <a:pt x="896" y="460"/>
                    <a:pt x="896" y="460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128" y="404"/>
                    <a:pt x="128" y="404"/>
                    <a:pt x="128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E25461B3-7F0A-46F3-9CBD-FD32DC3E6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573" y="4327791"/>
              <a:ext cx="1192575" cy="796150"/>
            </a:xfrm>
            <a:custGeom>
              <a:avLst/>
              <a:gdLst>
                <a:gd name="T0" fmla="*/ 24 w 871"/>
                <a:gd name="T1" fmla="*/ 0 h 580"/>
                <a:gd name="T2" fmla="*/ 376 w 871"/>
                <a:gd name="T3" fmla="*/ 0 h 580"/>
                <a:gd name="T4" fmla="*/ 400 w 871"/>
                <a:gd name="T5" fmla="*/ 24 h 580"/>
                <a:gd name="T6" fmla="*/ 400 w 871"/>
                <a:gd name="T7" fmla="*/ 136 h 580"/>
                <a:gd name="T8" fmla="*/ 330 w 871"/>
                <a:gd name="T9" fmla="*/ 136 h 580"/>
                <a:gd name="T10" fmla="*/ 307 w 871"/>
                <a:gd name="T11" fmla="*/ 86 h 580"/>
                <a:gd name="T12" fmla="*/ 277 w 871"/>
                <a:gd name="T13" fmla="*/ 88 h 580"/>
                <a:gd name="T14" fmla="*/ 252 w 871"/>
                <a:gd name="T15" fmla="*/ 172 h 580"/>
                <a:gd name="T16" fmla="*/ 216 w 871"/>
                <a:gd name="T17" fmla="*/ 48 h 580"/>
                <a:gd name="T18" fmla="*/ 185 w 871"/>
                <a:gd name="T19" fmla="*/ 47 h 580"/>
                <a:gd name="T20" fmla="*/ 149 w 871"/>
                <a:gd name="T21" fmla="*/ 148 h 580"/>
                <a:gd name="T22" fmla="*/ 126 w 871"/>
                <a:gd name="T23" fmla="*/ 105 h 580"/>
                <a:gd name="T24" fmla="*/ 100 w 871"/>
                <a:gd name="T25" fmla="*/ 102 h 580"/>
                <a:gd name="T26" fmla="*/ 72 w 871"/>
                <a:gd name="T27" fmla="*/ 136 h 580"/>
                <a:gd name="T28" fmla="*/ 0 w 871"/>
                <a:gd name="T29" fmla="*/ 136 h 580"/>
                <a:gd name="T30" fmla="*/ 0 w 871"/>
                <a:gd name="T31" fmla="*/ 24 h 580"/>
                <a:gd name="T32" fmla="*/ 24 w 871"/>
                <a:gd name="T33" fmla="*/ 0 h 580"/>
                <a:gd name="T34" fmla="*/ 779 w 871"/>
                <a:gd name="T35" fmla="*/ 199 h 580"/>
                <a:gd name="T36" fmla="*/ 871 w 871"/>
                <a:gd name="T37" fmla="*/ 291 h 580"/>
                <a:gd name="T38" fmla="*/ 779 w 871"/>
                <a:gd name="T39" fmla="*/ 383 h 580"/>
                <a:gd name="T40" fmla="*/ 687 w 871"/>
                <a:gd name="T41" fmla="*/ 291 h 580"/>
                <a:gd name="T42" fmla="*/ 779 w 871"/>
                <a:gd name="T43" fmla="*/ 199 h 580"/>
                <a:gd name="T44" fmla="*/ 648 w 871"/>
                <a:gd name="T45" fmla="*/ 580 h 580"/>
                <a:gd name="T46" fmla="*/ 779 w 871"/>
                <a:gd name="T47" fmla="*/ 446 h 580"/>
                <a:gd name="T48" fmla="*/ 771 w 871"/>
                <a:gd name="T49" fmla="*/ 420 h 580"/>
                <a:gd name="T50" fmla="*/ 641 w 871"/>
                <a:gd name="T51" fmla="*/ 425 h 580"/>
                <a:gd name="T52" fmla="*/ 543 w 871"/>
                <a:gd name="T53" fmla="*/ 475 h 580"/>
                <a:gd name="T54" fmla="*/ 648 w 871"/>
                <a:gd name="T55" fmla="*/ 580 h 580"/>
                <a:gd name="T56" fmla="*/ 400 w 871"/>
                <a:gd name="T57" fmla="*/ 168 h 580"/>
                <a:gd name="T58" fmla="*/ 400 w 871"/>
                <a:gd name="T59" fmla="*/ 256 h 580"/>
                <a:gd name="T60" fmla="*/ 376 w 871"/>
                <a:gd name="T61" fmla="*/ 280 h 580"/>
                <a:gd name="T62" fmla="*/ 24 w 871"/>
                <a:gd name="T63" fmla="*/ 280 h 580"/>
                <a:gd name="T64" fmla="*/ 0 w 871"/>
                <a:gd name="T65" fmla="*/ 256 h 580"/>
                <a:gd name="T66" fmla="*/ 0 w 871"/>
                <a:gd name="T67" fmla="*/ 168 h 580"/>
                <a:gd name="T68" fmla="*/ 80 w 871"/>
                <a:gd name="T69" fmla="*/ 168 h 580"/>
                <a:gd name="T70" fmla="*/ 93 w 871"/>
                <a:gd name="T71" fmla="*/ 161 h 580"/>
                <a:gd name="T72" fmla="*/ 109 w 871"/>
                <a:gd name="T73" fmla="*/ 141 h 580"/>
                <a:gd name="T74" fmla="*/ 138 w 871"/>
                <a:gd name="T75" fmla="*/ 195 h 580"/>
                <a:gd name="T76" fmla="*/ 167 w 871"/>
                <a:gd name="T77" fmla="*/ 194 h 580"/>
                <a:gd name="T78" fmla="*/ 199 w 871"/>
                <a:gd name="T79" fmla="*/ 104 h 580"/>
                <a:gd name="T80" fmla="*/ 237 w 871"/>
                <a:gd name="T81" fmla="*/ 233 h 580"/>
                <a:gd name="T82" fmla="*/ 267 w 871"/>
                <a:gd name="T83" fmla="*/ 232 h 580"/>
                <a:gd name="T84" fmla="*/ 295 w 871"/>
                <a:gd name="T85" fmla="*/ 137 h 580"/>
                <a:gd name="T86" fmla="*/ 306 w 871"/>
                <a:gd name="T87" fmla="*/ 159 h 580"/>
                <a:gd name="T88" fmla="*/ 320 w 871"/>
                <a:gd name="T89" fmla="*/ 168 h 580"/>
                <a:gd name="T90" fmla="*/ 400 w 871"/>
                <a:gd name="T91" fmla="*/ 16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1" h="580">
                  <a:moveTo>
                    <a:pt x="24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89" y="0"/>
                    <a:pt x="400" y="11"/>
                    <a:pt x="400" y="24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30" y="136"/>
                    <a:pt x="330" y="136"/>
                    <a:pt x="330" y="136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1" y="73"/>
                    <a:pt x="281" y="73"/>
                    <a:pt x="277" y="88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1" y="33"/>
                    <a:pt x="190" y="32"/>
                    <a:pt x="185" y="47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1" y="95"/>
                    <a:pt x="107" y="93"/>
                    <a:pt x="100" y="10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779" y="199"/>
                  </a:moveTo>
                  <a:cubicBezTo>
                    <a:pt x="830" y="199"/>
                    <a:pt x="871" y="240"/>
                    <a:pt x="871" y="291"/>
                  </a:cubicBezTo>
                  <a:cubicBezTo>
                    <a:pt x="871" y="342"/>
                    <a:pt x="830" y="383"/>
                    <a:pt x="779" y="383"/>
                  </a:cubicBezTo>
                  <a:cubicBezTo>
                    <a:pt x="728" y="383"/>
                    <a:pt x="687" y="342"/>
                    <a:pt x="687" y="291"/>
                  </a:cubicBezTo>
                  <a:cubicBezTo>
                    <a:pt x="687" y="240"/>
                    <a:pt x="728" y="199"/>
                    <a:pt x="779" y="199"/>
                  </a:cubicBezTo>
                  <a:close/>
                  <a:moveTo>
                    <a:pt x="648" y="580"/>
                  </a:moveTo>
                  <a:cubicBezTo>
                    <a:pt x="779" y="446"/>
                    <a:pt x="779" y="446"/>
                    <a:pt x="779" y="446"/>
                  </a:cubicBezTo>
                  <a:cubicBezTo>
                    <a:pt x="788" y="437"/>
                    <a:pt x="784" y="422"/>
                    <a:pt x="771" y="420"/>
                  </a:cubicBezTo>
                  <a:cubicBezTo>
                    <a:pt x="722" y="409"/>
                    <a:pt x="690" y="401"/>
                    <a:pt x="641" y="425"/>
                  </a:cubicBezTo>
                  <a:cubicBezTo>
                    <a:pt x="543" y="475"/>
                    <a:pt x="543" y="475"/>
                    <a:pt x="543" y="475"/>
                  </a:cubicBezTo>
                  <a:cubicBezTo>
                    <a:pt x="648" y="580"/>
                    <a:pt x="648" y="580"/>
                    <a:pt x="648" y="580"/>
                  </a:cubicBezTo>
                  <a:close/>
                  <a:moveTo>
                    <a:pt x="400" y="168"/>
                  </a:moveTo>
                  <a:cubicBezTo>
                    <a:pt x="400" y="256"/>
                    <a:pt x="400" y="256"/>
                    <a:pt x="400" y="256"/>
                  </a:cubicBezTo>
                  <a:cubicBezTo>
                    <a:pt x="400" y="269"/>
                    <a:pt x="389" y="280"/>
                    <a:pt x="376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1" y="280"/>
                    <a:pt x="0" y="269"/>
                    <a:pt x="0" y="25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6" y="168"/>
                    <a:pt x="90" y="165"/>
                    <a:pt x="93" y="161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44" y="208"/>
                    <a:pt x="162" y="206"/>
                    <a:pt x="167" y="194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41" y="248"/>
                    <a:pt x="263" y="248"/>
                    <a:pt x="267" y="232"/>
                  </a:cubicBezTo>
                  <a:cubicBezTo>
                    <a:pt x="295" y="137"/>
                    <a:pt x="295" y="137"/>
                    <a:pt x="295" y="137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8" y="165"/>
                    <a:pt x="314" y="168"/>
                    <a:pt x="320" y="168"/>
                  </a:cubicBezTo>
                  <a:cubicBezTo>
                    <a:pt x="400" y="168"/>
                    <a:pt x="400" y="168"/>
                    <a:pt x="400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1AFA237-FB97-4CDD-9574-8B78A46C6D23}"/>
              </a:ext>
            </a:extLst>
          </p:cNvPr>
          <p:cNvGrpSpPr/>
          <p:nvPr/>
        </p:nvGrpSpPr>
        <p:grpSpPr>
          <a:xfrm rot="10800000">
            <a:off x="9911584" y="3336818"/>
            <a:ext cx="3241179" cy="1184301"/>
            <a:chOff x="6714713" y="3787569"/>
            <a:chExt cx="2546726" cy="934331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7D5DFE6E-C00C-42A6-AFA6-D613373E2323}"/>
                </a:ext>
              </a:extLst>
            </p:cNvPr>
            <p:cNvSpPr/>
            <p:nvPr/>
          </p:nvSpPr>
          <p:spPr>
            <a:xfrm>
              <a:off x="6714713" y="3787569"/>
              <a:ext cx="144000" cy="144000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9" name="Verbinder: gewinkelt 35">
              <a:extLst>
                <a:ext uri="{FF2B5EF4-FFF2-40B4-BE49-F238E27FC236}">
                  <a16:creationId xmlns:a16="http://schemas.microsoft.com/office/drawing/2014/main" id="{EF17F0B2-0BBC-42F1-99A7-68DCD92FB568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>
              <a:off x="6858713" y="3859569"/>
              <a:ext cx="2258726" cy="790331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7A5D36C-3BFE-41D8-BE23-C7B403896431}"/>
                </a:ext>
              </a:extLst>
            </p:cNvPr>
            <p:cNvSpPr/>
            <p:nvPr/>
          </p:nvSpPr>
          <p:spPr>
            <a:xfrm>
              <a:off x="9117439" y="4577900"/>
              <a:ext cx="144000" cy="144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CD6A789-0295-48F7-AFEE-E2ED87D87096}"/>
              </a:ext>
            </a:extLst>
          </p:cNvPr>
          <p:cNvGrpSpPr/>
          <p:nvPr/>
        </p:nvGrpSpPr>
        <p:grpSpPr>
          <a:xfrm>
            <a:off x="7180596" y="2297072"/>
            <a:ext cx="2235437" cy="3044066"/>
            <a:chOff x="1435119" y="1751407"/>
            <a:chExt cx="1948166" cy="2681387"/>
          </a:xfrm>
        </p:grpSpPr>
        <p:sp>
          <p:nvSpPr>
            <p:cNvPr id="16" name="Freeform 225">
              <a:extLst>
                <a:ext uri="{FF2B5EF4-FFF2-40B4-BE49-F238E27FC236}">
                  <a16:creationId xmlns:a16="http://schemas.microsoft.com/office/drawing/2014/main" id="{6196FF07-FB05-4374-AD30-C7FF91242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19" y="2355226"/>
              <a:ext cx="1948166" cy="20775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7" name="Rectangle 228">
              <a:extLst>
                <a:ext uri="{FF2B5EF4-FFF2-40B4-BE49-F238E27FC236}">
                  <a16:creationId xmlns:a16="http://schemas.microsoft.com/office/drawing/2014/main" id="{AC26D2CE-64EF-49FE-8F25-2C6922C92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2918359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8" name="Rectangle 230">
              <a:extLst>
                <a:ext uri="{FF2B5EF4-FFF2-40B4-BE49-F238E27FC236}">
                  <a16:creationId xmlns:a16="http://schemas.microsoft.com/office/drawing/2014/main" id="{D4A839EF-96A8-4ED0-92E9-24EB23A45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026" y="2918359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9" name="Rectangle 232">
              <a:extLst>
                <a:ext uri="{FF2B5EF4-FFF2-40B4-BE49-F238E27FC236}">
                  <a16:creationId xmlns:a16="http://schemas.microsoft.com/office/drawing/2014/main" id="{9FE1BB17-0FF1-4970-84E5-FB8DE6E02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2527103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0" name="Rectangle 234">
              <a:extLst>
                <a:ext uri="{FF2B5EF4-FFF2-40B4-BE49-F238E27FC236}">
                  <a16:creationId xmlns:a16="http://schemas.microsoft.com/office/drawing/2014/main" id="{605E1941-318C-40DE-8DDC-2458C3DD3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026" y="2527103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1" name="Rectangle 236">
              <a:extLst>
                <a:ext uri="{FF2B5EF4-FFF2-40B4-BE49-F238E27FC236}">
                  <a16:creationId xmlns:a16="http://schemas.microsoft.com/office/drawing/2014/main" id="{1AB67FEA-2C14-4A89-A57B-0CF2DB1F9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3309616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2" name="Rectangle 238">
              <a:extLst>
                <a:ext uri="{FF2B5EF4-FFF2-40B4-BE49-F238E27FC236}">
                  <a16:creationId xmlns:a16="http://schemas.microsoft.com/office/drawing/2014/main" id="{EA007FF1-FB8A-4071-872A-FDEE80A61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026" y="3309616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3" name="Rectangle 228">
              <a:extLst>
                <a:ext uri="{FF2B5EF4-FFF2-40B4-BE49-F238E27FC236}">
                  <a16:creationId xmlns:a16="http://schemas.microsoft.com/office/drawing/2014/main" id="{E9DA5B2C-97BC-4059-8B6C-67D6516D7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426" y="2913828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4" name="Rectangle 230">
              <a:extLst>
                <a:ext uri="{FF2B5EF4-FFF2-40B4-BE49-F238E27FC236}">
                  <a16:creationId xmlns:a16="http://schemas.microsoft.com/office/drawing/2014/main" id="{32923347-05C7-42F0-957B-94BFAF99F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2913828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5" name="Rectangle 232">
              <a:extLst>
                <a:ext uri="{FF2B5EF4-FFF2-40B4-BE49-F238E27FC236}">
                  <a16:creationId xmlns:a16="http://schemas.microsoft.com/office/drawing/2014/main" id="{046BD518-E6C5-43CB-9C3B-D2B55E257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426" y="2522572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6" name="Rectangle 234">
              <a:extLst>
                <a:ext uri="{FF2B5EF4-FFF2-40B4-BE49-F238E27FC236}">
                  <a16:creationId xmlns:a16="http://schemas.microsoft.com/office/drawing/2014/main" id="{07FF48FC-F92E-4A50-A02B-DC6691D6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2522572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7" name="Rectangle 236">
              <a:extLst>
                <a:ext uri="{FF2B5EF4-FFF2-40B4-BE49-F238E27FC236}">
                  <a16:creationId xmlns:a16="http://schemas.microsoft.com/office/drawing/2014/main" id="{86C215F2-52D8-457D-BBA7-C2CF817D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426" y="3305085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8" name="Rectangle 238">
              <a:extLst>
                <a:ext uri="{FF2B5EF4-FFF2-40B4-BE49-F238E27FC236}">
                  <a16:creationId xmlns:a16="http://schemas.microsoft.com/office/drawing/2014/main" id="{ABFB9EE4-D02B-4C92-86D9-650E69B30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3305085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9" name="Rectangle 230">
              <a:extLst>
                <a:ext uri="{FF2B5EF4-FFF2-40B4-BE49-F238E27FC236}">
                  <a16:creationId xmlns:a16="http://schemas.microsoft.com/office/drawing/2014/main" id="{F6D62FB4-A88C-482F-89C4-8B6663BC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4079301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0" name="Rectangle 234">
              <a:extLst>
                <a:ext uri="{FF2B5EF4-FFF2-40B4-BE49-F238E27FC236}">
                  <a16:creationId xmlns:a16="http://schemas.microsoft.com/office/drawing/2014/main" id="{B6ED526B-FCCF-49AF-9C89-B51BDCAB3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221" y="3688045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1" name="Rectangle 230">
              <a:extLst>
                <a:ext uri="{FF2B5EF4-FFF2-40B4-BE49-F238E27FC236}">
                  <a16:creationId xmlns:a16="http://schemas.microsoft.com/office/drawing/2014/main" id="{FFDCE02D-B1D1-4633-B886-62BF346D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4079301"/>
              <a:ext cx="259421" cy="2636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2" name="Rectangle 234">
              <a:extLst>
                <a:ext uri="{FF2B5EF4-FFF2-40B4-BE49-F238E27FC236}">
                  <a16:creationId xmlns:a16="http://schemas.microsoft.com/office/drawing/2014/main" id="{1F6E4E72-87BF-4875-8F7E-FA2CA90C6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31" y="3688045"/>
              <a:ext cx="259421" cy="259421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3" name="Rectangle 238">
              <a:extLst>
                <a:ext uri="{FF2B5EF4-FFF2-40B4-BE49-F238E27FC236}">
                  <a16:creationId xmlns:a16="http://schemas.microsoft.com/office/drawing/2014/main" id="{0EFF5291-FBBE-4787-836A-2E9D8064D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026" y="3685917"/>
              <a:ext cx="685136" cy="74687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4" name="Freeform 225">
              <a:extLst>
                <a:ext uri="{FF2B5EF4-FFF2-40B4-BE49-F238E27FC236}">
                  <a16:creationId xmlns:a16="http://schemas.microsoft.com/office/drawing/2014/main" id="{3F44A95F-7A3A-4EAE-9502-47723CE6B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230" y="2184632"/>
              <a:ext cx="1600411" cy="18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5" name="Freeform 225">
              <a:extLst>
                <a:ext uri="{FF2B5EF4-FFF2-40B4-BE49-F238E27FC236}">
                  <a16:creationId xmlns:a16="http://schemas.microsoft.com/office/drawing/2014/main" id="{0B13D564-D487-42BF-985F-A5A88159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594" y="1751407"/>
              <a:ext cx="540000" cy="54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6" name="Kreuz 35">
              <a:extLst>
                <a:ext uri="{FF2B5EF4-FFF2-40B4-BE49-F238E27FC236}">
                  <a16:creationId xmlns:a16="http://schemas.microsoft.com/office/drawing/2014/main" id="{409A6E09-1894-4B0E-93B6-DDDC749859DE}"/>
                </a:ext>
              </a:extLst>
            </p:cNvPr>
            <p:cNvSpPr/>
            <p:nvPr/>
          </p:nvSpPr>
          <p:spPr>
            <a:xfrm>
              <a:off x="2218681" y="1838745"/>
              <a:ext cx="366832" cy="366832"/>
            </a:xfrm>
            <a:prstGeom prst="plus">
              <a:avLst>
                <a:gd name="adj" fmla="val 33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7180596" y="5227926"/>
            <a:ext cx="2439276" cy="8233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Krankenhaus</a:t>
            </a:r>
          </a:p>
        </p:txBody>
      </p:sp>
      <p:sp>
        <p:nvSpPr>
          <p:cNvPr id="38" name="Rechteck 37"/>
          <p:cNvSpPr/>
          <p:nvPr/>
        </p:nvSpPr>
        <p:spPr>
          <a:xfrm>
            <a:off x="4494144" y="10418253"/>
            <a:ext cx="181415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dirty="0">
                <a:solidFill>
                  <a:srgbClr val="000066"/>
                </a:solidFill>
              </a:rPr>
              <a:t>Patient mit Diabetes:</a:t>
            </a:r>
          </a:p>
          <a:p>
            <a:pPr marL="571500" indent="-5715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höhere Sicherheit, </a:t>
            </a:r>
          </a:p>
          <a:p>
            <a:pPr marL="571500" indent="-5715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Kürzere Krankenhausverweildauer</a:t>
            </a:r>
          </a:p>
          <a:p>
            <a:pPr marL="571500" indent="-5715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3200" b="0" dirty="0">
                <a:solidFill>
                  <a:srgbClr val="002060"/>
                </a:solidFill>
              </a:rPr>
              <a:t>Höhere Behandlungszufriedenheit</a:t>
            </a:r>
            <a:endParaRPr lang="de-DE" sz="3200" b="0" dirty="0">
              <a:solidFill>
                <a:srgbClr val="000066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3349721" y="3513315"/>
            <a:ext cx="128156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ts val="400"/>
              </a:spcBef>
              <a:defRPr sz="1800"/>
            </a:pPr>
            <a:r>
              <a:rPr lang="de-DE" sz="3200" dirty="0">
                <a:solidFill>
                  <a:srgbClr val="000066"/>
                </a:solidFill>
              </a:rPr>
              <a:t>Für die Klinik:</a:t>
            </a:r>
          </a:p>
          <a:p>
            <a:pPr marL="457200" indent="-4572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geringere behandlungsassoziierte Komplikationen </a:t>
            </a:r>
          </a:p>
          <a:p>
            <a:pPr marL="457200" indent="-4572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Kürzere Krankenhausverweildauer </a:t>
            </a:r>
          </a:p>
          <a:p>
            <a:pPr marL="457200" indent="-457200" algn="l" defTabSz="914400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de-DE" sz="3200" b="0" dirty="0">
                <a:solidFill>
                  <a:srgbClr val="000066"/>
                </a:solidFill>
              </a:rPr>
              <a:t>Niedrigere Behandlungs- und Prozesskosten </a:t>
            </a:r>
            <a:r>
              <a:rPr lang="de-DE" sz="3200" b="0" dirty="0"/>
              <a:t> </a:t>
            </a:r>
            <a:endParaRPr lang="de-DE" sz="3200" b="0" dirty="0">
              <a:solidFill>
                <a:srgbClr val="000066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5275107" y="9709891"/>
            <a:ext cx="2439276" cy="8233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Patient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DA316DE-A3CC-4FD5-82A1-7E2B3B8C4DF2}"/>
              </a:ext>
            </a:extLst>
          </p:cNvPr>
          <p:cNvGrpSpPr/>
          <p:nvPr/>
        </p:nvGrpSpPr>
        <p:grpSpPr>
          <a:xfrm>
            <a:off x="11240117" y="9661108"/>
            <a:ext cx="2875498" cy="1632382"/>
            <a:chOff x="6464300" y="2235940"/>
            <a:chExt cx="2266530" cy="80680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7A929B2-59A2-4EFD-8B94-2917617102B3}"/>
                </a:ext>
              </a:extLst>
            </p:cNvPr>
            <p:cNvSpPr/>
            <p:nvPr/>
          </p:nvSpPr>
          <p:spPr>
            <a:xfrm>
              <a:off x="6464300" y="2941036"/>
              <a:ext cx="144000" cy="101712"/>
            </a:xfrm>
            <a:prstGeom prst="ellipse">
              <a:avLst/>
            </a:prstGeom>
            <a:noFill/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3" name="Verbinder: gewinkelt 29">
              <a:extLst>
                <a:ext uri="{FF2B5EF4-FFF2-40B4-BE49-F238E27FC236}">
                  <a16:creationId xmlns:a16="http://schemas.microsoft.com/office/drawing/2014/main" id="{87C0DF4E-6AC7-4523-8AFD-8415FDD081D1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 flipV="1">
              <a:off x="6608300" y="2280573"/>
              <a:ext cx="1978530" cy="711319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1A7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C225B46-CE28-4265-B120-685909B755DA}"/>
                </a:ext>
              </a:extLst>
            </p:cNvPr>
            <p:cNvSpPr/>
            <p:nvPr/>
          </p:nvSpPr>
          <p:spPr>
            <a:xfrm>
              <a:off x="8586830" y="2235940"/>
              <a:ext cx="144000" cy="89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38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2"/>
          <p:cNvGraphicFramePr/>
          <p:nvPr>
            <p:extLst>
              <p:ext uri="{D42A27DB-BD31-4B8C-83A1-F6EECF244321}">
                <p14:modId xmlns:p14="http://schemas.microsoft.com/office/powerpoint/2010/main" val="2874032570"/>
              </p:ext>
            </p:extLst>
          </p:nvPr>
        </p:nvGraphicFramePr>
        <p:xfrm>
          <a:off x="1727200" y="2222500"/>
          <a:ext cx="22099786" cy="9864282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280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Herausforderung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Problemstellung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Aufgabenstellung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/ Ziele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chemeClr val="bg1"/>
                          </a:solidFill>
                        </a:rPr>
                        <a:t>Lösung</a:t>
                      </a:r>
                      <a:endParaRPr sz="3000" dirty="0">
                        <a:solidFill>
                          <a:schemeClr val="bg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326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Lösungsszenarien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Zusammenfassung und Fazit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404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273776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1D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 dirty="0">
                          <a:solidFill>
                            <a:srgbClr val="000066"/>
                          </a:solidFill>
                        </a:rPr>
                        <a:t>   Ausblick</a:t>
                      </a:r>
                      <a:r>
                        <a:rPr lang="de-DE" sz="3000" dirty="0">
                          <a:solidFill>
                            <a:srgbClr val="000066"/>
                          </a:solidFill>
                        </a:rPr>
                        <a:t> und Angebot</a:t>
                      </a:r>
                      <a:endParaRPr sz="3000" dirty="0">
                        <a:solidFill>
                          <a:srgbClr val="000066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solidFill>
                      <a:srgbClr val="AAC0DA">
                        <a:alpha val="303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theme/theme1.xml><?xml version="1.0" encoding="utf-8"?>
<a:theme xmlns:a="http://schemas.openxmlformats.org/drawingml/2006/main" name="2_Standarddesign">
  <a:themeElements>
    <a:clrScheme name="2_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2_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2_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101600" dist="762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101600" dist="762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76200" cap="flat">
          <a:solidFill>
            <a:schemeClr val="accent3">
              <a:lumOff val="44000"/>
            </a:schemeClr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chemeClr val="accent3">
                <a:lumOff val="44000"/>
              </a:schemeClr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Standarddesign">
  <a:themeElements>
    <a:clrScheme name="2_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2_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2_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101600" dist="762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101600" dist="762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76200" cap="flat">
          <a:solidFill>
            <a:schemeClr val="accent3">
              <a:lumOff val="44000"/>
            </a:schemeClr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chemeClr val="accent3">
                <a:lumOff val="44000"/>
              </a:schemeClr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Standarddesign">
  <a:themeElements>
    <a:clrScheme name="2_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2_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2_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101600" dist="762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101600" dist="762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76200" cap="flat">
          <a:solidFill>
            <a:schemeClr val="accent3">
              <a:lumOff val="44000"/>
            </a:schemeClr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chemeClr val="accent3">
                <a:lumOff val="44000"/>
              </a:schemeClr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CD560EEB24DB4D9E9C89C6A98F3BA3" ma:contentTypeVersion="16" ma:contentTypeDescription="Ein neues Dokument erstellen." ma:contentTypeScope="" ma:versionID="65a7dae6a45660a58524bd58c7ce0fcf">
  <xsd:schema xmlns:xsd="http://www.w3.org/2001/XMLSchema" xmlns:xs="http://www.w3.org/2001/XMLSchema" xmlns:p="http://schemas.microsoft.com/office/2006/metadata/properties" xmlns:ns2="a8b60a2d-9613-4f3a-8903-7ce413fcf5c0" xmlns:ns3="d4b55110-b0d1-496d-83ad-9c003dbb6f41" targetNamespace="http://schemas.microsoft.com/office/2006/metadata/properties" ma:root="true" ma:fieldsID="b532291f95147707dfe66e25a8152a17" ns2:_="" ns3:_="">
    <xsd:import namespace="a8b60a2d-9613-4f3a-8903-7ce413fcf5c0"/>
    <xsd:import namespace="d4b55110-b0d1-496d-83ad-9c003dbb6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60a2d-9613-4f3a-8903-7ce413fcf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dedc49fa-14ab-45da-9f85-ac3ee7a881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55110-b0d1-496d-83ad-9c003dbb6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5817f7-5087-4c7a-b724-64c80bdd8daa}" ma:internalName="TaxCatchAll" ma:showField="CatchAllData" ma:web="d4b55110-b0d1-496d-83ad-9c003dbb6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E60517-341E-468B-B8B7-C5459DAD7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60a2d-9613-4f3a-8903-7ce413fcf5c0"/>
    <ds:schemaRef ds:uri="d4b55110-b0d1-496d-83ad-9c003dbb6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1C88D5-0888-4469-AF45-587CF0ECA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Macintosh PowerPoint</Application>
  <PresentationFormat>Benutzerdefiniert</PresentationFormat>
  <Paragraphs>200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</vt:lpstr>
      <vt:lpstr>Calibri</vt:lpstr>
      <vt:lpstr>Helvetica</vt:lpstr>
      <vt:lpstr>Segoe UI</vt:lpstr>
      <vt:lpstr>Segoe UI Light</vt:lpstr>
      <vt:lpstr>Times New Roman</vt:lpstr>
      <vt:lpstr>Trebuchet MS</vt:lpstr>
      <vt:lpstr>Wingdings</vt:lpstr>
      <vt:lpstr>2_Standarddesign</vt:lpstr>
      <vt:lpstr>3_Standarddesign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Menzen, Markus</dc:creator>
  <cp:lastModifiedBy>Dr. Pierre-Michael Meier, CHCIO</cp:lastModifiedBy>
  <cp:revision>53</cp:revision>
  <dcterms:modified xsi:type="dcterms:W3CDTF">2023-02-09T12:32:26Z</dcterms:modified>
</cp:coreProperties>
</file>