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77" r:id="rId6"/>
    <p:sldId id="279" r:id="rId7"/>
    <p:sldId id="278" r:id="rId8"/>
    <p:sldId id="2076137775" r:id="rId9"/>
    <p:sldId id="2076137774" r:id="rId10"/>
    <p:sldId id="280" r:id="rId11"/>
    <p:sldId id="2076137776" r:id="rId12"/>
    <p:sldId id="2076137777" r:id="rId13"/>
    <p:sldId id="281" r:id="rId14"/>
    <p:sldId id="2076137778" r:id="rId15"/>
    <p:sldId id="271" r:id="rId16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5A2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381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AC0DA">
              <a:alpha val="19762"/>
            </a:srgbClr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Helvetica Light"/>
          <a:ea typeface="Helvetica Light"/>
          <a:cs typeface="Helvetica Light"/>
        </a:font>
        <a:srgbClr val="273776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AC1DA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273776"/>
        </a:fontRef>
        <a:srgbClr val="27377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AC1DA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 snapToGrid="0">
      <p:cViewPr varScale="1">
        <p:scale>
          <a:sx n="51" d="100"/>
          <a:sy n="51" d="100"/>
        </p:scale>
        <p:origin x="904" y="2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8806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33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Thorsten Schütz,  Itzehoe</a:t>
            </a:r>
          </a:p>
        </p:txBody>
      </p:sp>
    </p:spTree>
    <p:extLst>
      <p:ext uri="{BB962C8B-B14F-4D97-AF65-F5344CB8AC3E}">
        <p14:creationId xmlns:p14="http://schemas.microsoft.com/office/powerpoint/2010/main" val="219435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Gregor Hülsken</a:t>
            </a:r>
          </a:p>
        </p:txBody>
      </p:sp>
    </p:spTree>
    <p:extLst>
      <p:ext uri="{BB962C8B-B14F-4D97-AF65-F5344CB8AC3E}">
        <p14:creationId xmlns:p14="http://schemas.microsoft.com/office/powerpoint/2010/main" val="273248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Gregor Hülsken</a:t>
            </a:r>
          </a:p>
        </p:txBody>
      </p:sp>
    </p:spTree>
    <p:extLst>
      <p:ext uri="{BB962C8B-B14F-4D97-AF65-F5344CB8AC3E}">
        <p14:creationId xmlns:p14="http://schemas.microsoft.com/office/powerpoint/2010/main" val="30339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Gregor Hülsken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Gregor Hülsken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8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Gregor Hülsken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92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Uwe Dieterich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Um den einzigartigen Herausforderungen des Gesundheitswesens zu begegnen, hat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einen Rahmen geschaffen: eine Architektur zur Verwaltung der digitalen Identität über eine Reihe von IAM-Lösungen. Es stellt klinische Rollen, Arbeitsabläufe und die IT-Umgebung des Gesundheitswesens in den Mittelpunkt.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-Lösungen leisten einen breiten Beitrag zum gesamten Framework und helfen dabei, die wichtigsten Anforderungen in jeder Kategorie zu erfüllen.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Alle unsere Produkte helfen unseren Kunden bei der Einhaltung von Gesundheits- und anderen staatlichen Standards durch: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Benutzerzugriffs-Dashboards, zentrale Kontrolle und prüfungsbereite Berichte,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Rollen- und Zugriffsrichtlinienverwaltung,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Und Self-Service-Tools, einschließlich Passwortverwaltung, um die Benutzereffizienz zu erhalten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Identity Governance“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Identity Governance spielt eine wichtige Rolle im Rahmen der digitalen Identität durch: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rollenbasierte Zugriffskontrolle,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Lifecycle-Management von der Bereitstellung bis zur Aufhebung der Benutzer sowie Geräten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-Mobile“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Mobile hilft Ärzten, mit der zunehmenden Nutzung gemeinsam genutzter Geräte z.B. Apple iOS oder Android in der Krankenhausumgebung Schritt zu halten durch: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Cloud-basiertes Gerätemanagement, einschließlich Bereitstellung von Geräten nach Bedarf zur sofortigen Verwendung und Selbstheilung, um sie für den nächsten Benutzer bereit zu machen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OneSign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OneSign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unsere SSO-Lösung, ermöglicht dem Klinikpersonal eine schnelle und sichere Anmeldung bei Anwendungen, egal ob: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 der Cloud oder lokal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mit virtuellen Desktops, für eine bequeme Arbeitsumgebung mit Follow-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roaming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desktop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ConfirmID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Confirm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ID ist die MFA-Lösung von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die einen sicheren Zugriff ermöglicht: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Kliniker-Authentifizierung für Fernzugriff außerhalb des Netzwerks z.B. Home-Office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-4-Augenprinzip und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Zeugenunterschift</a:t>
            </a: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ist eine Analyselösung, die den größten Beitrag zur Verwaltung leistet und gleichzeitig eine Rolle beim Lifecycle Identity Management und der Autorisierung spielt.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FairWarnung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analysiert den Zugriff und kennzeichnet unerwartetes Verhalten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Diese Daten werden für einen zentralen Kontrollpunkt zentralisiert und verwendet, um Zugriffsberechtigungen und -richtlinien anzupassen, um ein konformes Verhalten sicherzustellen.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Die Analysen von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stärken die Patientensicherheit und verbessern gleichzeitig die Sicherheits-Praktiken des Unternehmens.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Klicken Sie auf „Microsoft“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Die Identitätslösungen von Microsoft ergänzen das digitale Identitätsportfolio von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durch: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Bereitstellung eines autoritativen Identitätsspeichers über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Active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Directory, in den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Identity Governance direkt integriert 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Bietet eine Verzeichnisföderation, wodurch Ärzte und andere Benutzer entlastet werden, neue Identitäten neu zu erstellen, wenn sie ihre eigenen Geräte mitbringen oder Einrichtungen wechseln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Reduzierung des Risikos durch Verhaltensanalysen, um unbefugten Zugriff zu verhindern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Beschränkung des unbefugten Zugriffs auf höchster Ebene durch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Privileged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Access Management (PAM)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Von hier aus können Sie in eine der farbigen Funktionsfelder klicken, um zu den entsprechenden Lösungsgeschichten zu navigieren.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Hintergrundinfos zu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endParaRPr lang="de-DE" sz="2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OneSIgn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unsere Lösung für digitale Identität, antwortet auf das „Wer“ im Netzwerk agiert – und ermöglicht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effizient und schnell zwischen bekannten und vertrauenswürdigen Akteuren von unbekannten und/oder nicht vertrauenswürdigen Akteuren zu unterscheiden.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Identity Governance beantwortet schnell die Frage nach den „Berechtigungen“ – so kann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schnell zwischen Handlungen unterscheiden und ob diese innerhalb der Grenzen ihrer Rolle liegen oder darüber hinaus.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Die Datenschutz- und Prüfungsanalysen von </a:t>
            </a:r>
            <a:r>
              <a:rPr lang="de-DE" sz="2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ermöglichen es unseren Kunden, über eine einzige digitale Identitätsplattform zu verfügen, die rollenbasierte Zugriffskontrollen, robuste Identitätsverwaltung und kritische Datenschutzkonformität kombiniert.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Berücksichtigen Sie auch unsere CID/RA-Lösungen und der integrierte und differenzierte Wert erhöht sich weiter.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FairWarning</a:t>
            </a: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erhöht die Cybersicherheit durch Überwachung/Verhinderung von: Datenlecks, Bedrohungen durch Insider von Patienten, Exfiltration von Patientendaten.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Einführung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Calibri"/>
              </a:rPr>
              <a:t>Neuheiten seit 2019:</a:t>
            </a:r>
          </a:p>
          <a:p>
            <a:r>
              <a:rPr lang="de-DE" sz="4400" kern="0" err="1"/>
              <a:t>Imprivata</a:t>
            </a:r>
            <a:r>
              <a:rPr lang="de-DE" sz="4400" kern="0"/>
              <a:t> Mobile iOS, iPhone/iPad als „</a:t>
            </a:r>
            <a:r>
              <a:rPr lang="de-DE" sz="4400" kern="0" err="1"/>
              <a:t>shared</a:t>
            </a:r>
            <a:r>
              <a:rPr lang="de-DE" sz="4400" kern="0"/>
              <a:t> </a:t>
            </a:r>
            <a:r>
              <a:rPr lang="de-DE" sz="4400" kern="0" err="1"/>
              <a:t>devices</a:t>
            </a:r>
            <a:r>
              <a:rPr lang="de-DE" sz="4400" kern="0"/>
              <a:t>“</a:t>
            </a:r>
          </a:p>
          <a:p>
            <a:r>
              <a:rPr lang="de-DE" sz="4400" kern="0" err="1"/>
              <a:t>Imprivata</a:t>
            </a:r>
            <a:r>
              <a:rPr lang="de-DE" sz="4400" kern="0"/>
              <a:t> </a:t>
            </a:r>
            <a:r>
              <a:rPr lang="de-DE" sz="4400" kern="0" err="1"/>
              <a:t>WebSSO</a:t>
            </a:r>
            <a:endParaRPr lang="de-DE" sz="4400" kern="0"/>
          </a:p>
          <a:p>
            <a:r>
              <a:rPr lang="de-DE" sz="4400" kern="0" err="1"/>
              <a:t>Imprivata</a:t>
            </a:r>
            <a:r>
              <a:rPr lang="de-DE" sz="4400" kern="0"/>
              <a:t> </a:t>
            </a:r>
            <a:r>
              <a:rPr lang="de-DE" sz="4400" kern="0" err="1"/>
              <a:t>Confirm</a:t>
            </a:r>
            <a:r>
              <a:rPr lang="de-DE" sz="4400" kern="0"/>
              <a:t> ID-RA </a:t>
            </a:r>
          </a:p>
          <a:p>
            <a:r>
              <a:rPr lang="en-GB" sz="4400"/>
              <a:t>Imprivata </a:t>
            </a:r>
            <a:r>
              <a:rPr lang="en-GB" sz="4400" err="1"/>
              <a:t>OneSign</a:t>
            </a:r>
            <a:r>
              <a:rPr lang="en-GB" sz="4400"/>
              <a:t> Secure Walk Away (Bluetooth)</a:t>
            </a:r>
          </a:p>
          <a:p>
            <a:r>
              <a:rPr lang="en-GB" sz="4400" kern="0"/>
              <a:t>IAM </a:t>
            </a:r>
            <a:r>
              <a:rPr lang="en-GB" sz="4400" kern="0" err="1"/>
              <a:t>für</a:t>
            </a:r>
            <a:r>
              <a:rPr lang="en-GB" sz="4400" kern="0"/>
              <a:t> Deutschland = Imprivata Identity Governance</a:t>
            </a:r>
          </a:p>
          <a:p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Fairwarnings</a:t>
            </a:r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Vorhandene</a:t>
            </a:r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Daten</a:t>
            </a:r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zur</a:t>
            </a:r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Erkennung</a:t>
            </a:r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 von </a:t>
            </a:r>
            <a:r>
              <a:rPr lang="en-GB" sz="4400" kern="0" err="1">
                <a:solidFill>
                  <a:schemeClr val="bg1">
                    <a:lumMod val="85000"/>
                  </a:schemeClr>
                </a:solidFill>
              </a:rPr>
              <a:t>Regelverstößen</a:t>
            </a:r>
            <a:endParaRPr lang="en-GB" sz="4400" ker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4400" kern="0">
                <a:solidFill>
                  <a:schemeClr val="bg1">
                    <a:lumMod val="85000"/>
                  </a:schemeClr>
                </a:solidFill>
              </a:rPr>
              <a:t>PAM = Privileged Access Management</a:t>
            </a:r>
          </a:p>
          <a:p>
            <a:endParaRPr lang="en-GB" sz="4400" ker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(Das digitale Identitäts-Framework von </a:t>
            </a:r>
            <a:r>
              <a:rPr lang="de-DE" sz="4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Imprivata</a:t>
            </a: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für das Gesundheitswesen beginnt mit der Planungsphase und endet mit der Ausführung.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4400" i="0" kern="120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Es beginnt mit einer starken Governance und Verwaltung, bei der Sie die Vorschriften planen und die Berichterstattung, Prüfung und Analyse, die Sie benötigen.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Das zweite ist das Identitätsmanagement: Einrichten Ihrer Wahrheitsquellen und Verzeichnisdienste und Bereitstellung von Benutzern für Anwendungen, zum Beispiel.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Drittens ist der Zugang und die Autorisierung. Einrichten von Rollen und Berechtigungen, damit die richtigen Ärzte auf die richtigen Anwendungen zugreifen können.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Und zuletzt ist der Zugriff und die Authentifizierung, die tägliche Ausführungsphase. Dies bedeutet, dass Kliniker auf Cloud- und Legacy-Anwendungen auf verschiedenen Endpunkten – einschließlich gemeinsam genutzter Workstations, mobiler und medizinischer Geräte – mithilfe von Multifaktor-Authentifizierung und Single </a:t>
            </a:r>
            <a:r>
              <a:rPr lang="de-DE" sz="4400" i="0" kern="120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</a:t>
            </a:r>
            <a:r>
              <a:rPr lang="de-DE" sz="4400" i="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-On zugreifen.)</a:t>
            </a:r>
          </a:p>
          <a:p>
            <a:endParaRPr lang="de-DE" sz="4400" kern="0">
              <a:solidFill>
                <a:schemeClr val="bg1">
                  <a:lumMod val="8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BFDD4-604F-4933-8C4F-254AB0232E3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97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Elmar Horst</a:t>
            </a:r>
          </a:p>
        </p:txBody>
      </p:sp>
    </p:spTree>
    <p:extLst>
      <p:ext uri="{BB962C8B-B14F-4D97-AF65-F5344CB8AC3E}">
        <p14:creationId xmlns:p14="http://schemas.microsoft.com/office/powerpoint/2010/main" val="297618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Klaus Höffgen, Neuss</a:t>
            </a:r>
          </a:p>
        </p:txBody>
      </p:sp>
    </p:spTree>
    <p:extLst>
      <p:ext uri="{BB962C8B-B14F-4D97-AF65-F5344CB8AC3E}">
        <p14:creationId xmlns:p14="http://schemas.microsoft.com/office/powerpoint/2010/main" val="187380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Tobias Puhe, </a:t>
            </a:r>
            <a:r>
              <a:rPr lang="de-DE" err="1"/>
              <a:t>Ategris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58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tsche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gray">
          <a:xfrm>
            <a:off x="22275801" y="13199534"/>
            <a:ext cx="2142067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fld id="{0637DCF5-A520-4AA7-A308-154930C9C900}" type="slidenum">
              <a:rPr lang="en-US" altLang="en-US" sz="2133">
                <a:solidFill>
                  <a:schemeClr val="tx2"/>
                </a:solidFill>
              </a:rPr>
              <a:pPr algn="r">
                <a:lnSpc>
                  <a:spcPct val="90000"/>
                </a:lnSpc>
                <a:spcBef>
                  <a:spcPct val="50000"/>
                </a:spcBef>
              </a:pPr>
              <a:t>‹Nr.›</a:t>
            </a:fld>
            <a:endParaRPr lang="en-US" altLang="en-US" sz="2133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9389" y="221667"/>
            <a:ext cx="23164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89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4"/>
          <a:srcRect r="50317"/>
          <a:stretch>
            <a:fillRect/>
          </a:stretch>
        </p:blipFill>
        <p:spPr>
          <a:xfrm rot="10800000" flipH="1">
            <a:off x="20461062" y="2089405"/>
            <a:ext cx="3921173" cy="11658089"/>
          </a:xfrm>
          <a:prstGeom prst="rect">
            <a:avLst/>
          </a:prstGeom>
          <a:ln w="12700">
            <a:miter lim="400000"/>
          </a:ln>
          <a:effectLst>
            <a:reflection endPos="0" dir="5400000" sy="-100000" algn="bl" rotWithShape="0"/>
          </a:effectLst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4"/>
          <a:srcRect l="49591"/>
          <a:stretch>
            <a:fillRect/>
          </a:stretch>
        </p:blipFill>
        <p:spPr>
          <a:xfrm>
            <a:off x="-30123" y="2089405"/>
            <a:ext cx="3978422" cy="11658089"/>
          </a:xfrm>
          <a:prstGeom prst="rect">
            <a:avLst/>
          </a:prstGeom>
          <a:ln w="12700">
            <a:miter lim="400000"/>
          </a:ln>
          <a:effectLst>
            <a:reflection endPos="0" dir="5400000" sy="-100000" algn="bl" rotWithShape="0"/>
          </a:effectLst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397" y="12581160"/>
            <a:ext cx="24412397" cy="164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642579" y="12921642"/>
            <a:ext cx="73096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spcBef>
                <a:spcPts val="700"/>
              </a:spcBef>
              <a:defRPr sz="2200">
                <a:solidFill>
                  <a:srgbClr val="27377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</a:t>
            </a:r>
            <a:r>
              <a:rPr lang="de-DE" dirty="0"/>
              <a:t>22</a:t>
            </a:r>
          </a:p>
        </p:txBody>
      </p:sp>
      <p:pic>
        <p:nvPicPr>
          <p:cNvPr id="7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97" y="1709961"/>
            <a:ext cx="24386997" cy="1645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17809" y="12844698"/>
            <a:ext cx="1851259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3200" b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15.-16.02.2023, Entscheider-Event 2023</a:t>
            </a:r>
            <a:endParaRPr sz="4000" b="0" baseline="0" dirty="0">
              <a:solidFill>
                <a:schemeClr val="tx1"/>
              </a:solidFill>
            </a:endParaRP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828800" y="3975100"/>
            <a:ext cx="20726400" cy="351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657600" y="7486650"/>
            <a:ext cx="17068800" cy="407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23504711" y="12930885"/>
            <a:ext cx="425078" cy="4226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solidFill>
                  <a:srgbClr val="27377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4A17DF-D52D-384E-9F83-33C49ED0C5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05093" cy="1791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206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6710118" y="6535332"/>
            <a:ext cx="11080375" cy="861438"/>
          </a:xfrm>
          <a:prstGeom prst="rect">
            <a:avLst/>
          </a:prstGeom>
          <a:ln w="12700">
            <a:miter lim="400000"/>
          </a:ln>
        </p:spPr>
        <p:txBody>
          <a:bodyPr tIns="91439" bIns="91439">
            <a:spAutoFit/>
          </a:bodyPr>
          <a:lstStyle/>
          <a:p>
            <a:pPr defTabSz="1828800">
              <a:defRPr sz="4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Shape 29"/>
          <p:cNvSpPr/>
          <p:nvPr/>
        </p:nvSpPr>
        <p:spPr>
          <a:xfrm>
            <a:off x="5260278" y="4388190"/>
            <a:ext cx="14175677" cy="16619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0"/>
              </a:spcBef>
              <a:defRPr sz="4800" b="0">
                <a:solidFill>
                  <a:srgbClr val="000066"/>
                </a:solidFill>
              </a:defRPr>
            </a:lvl1pPr>
          </a:lstStyle>
          <a:p>
            <a:r>
              <a:rPr lang="de-DE" sz="9600" b="1" dirty="0"/>
              <a:t>Entscheider-Zyklus 2022 </a:t>
            </a:r>
          </a:p>
        </p:txBody>
      </p:sp>
      <p:sp>
        <p:nvSpPr>
          <p:cNvPr id="6" name="Shape 29"/>
          <p:cNvSpPr/>
          <p:nvPr/>
        </p:nvSpPr>
        <p:spPr>
          <a:xfrm>
            <a:off x="1851103" y="6906115"/>
            <a:ext cx="20339824" cy="38779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4800" b="0">
                <a:solidFill>
                  <a:srgbClr val="000066"/>
                </a:solidFill>
              </a:defRPr>
            </a:lvl1pPr>
          </a:lstStyle>
          <a:p>
            <a:r>
              <a:rPr lang="de-DE" b="1" dirty="0"/>
              <a:t>Entscheider-Event, 01.-02.03.2022, Industrie-Club Düsseldorf</a:t>
            </a:r>
          </a:p>
          <a:p>
            <a:endParaRPr lang="de-DE" b="1" dirty="0"/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1) Zeit für das Wesentliche: Single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-On-Lösung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Imprivata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OneSign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® erhöht die Produktivität und vereinfacht den täglichen Arbeitsablauf von klinischen Mitarbeitern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859DDE33-68D1-4AF4-B2EE-E6ACD94D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67" y="0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ellbild anzeigen">
            <a:extLst>
              <a:ext uri="{FF2B5EF4-FFF2-40B4-BE49-F238E27FC236}">
                <a16:creationId xmlns:a16="http://schemas.microsoft.com/office/drawing/2014/main" id="{083CCF24-4A4A-4464-AE80-75D3AE1F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19" y="10765222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6B410DB-2DA3-7A43-852D-1CFF6BE82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4417892" cy="3902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1EE946D-4E1D-4B27-8DE5-94B19DD75424}"/>
              </a:ext>
            </a:extLst>
          </p:cNvPr>
          <p:cNvSpPr txBox="1"/>
          <p:nvPr/>
        </p:nvSpPr>
        <p:spPr>
          <a:xfrm>
            <a:off x="6070600" y="600502"/>
            <a:ext cx="1220893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800" b="1">
                <a:solidFill>
                  <a:srgbClr val="002060"/>
                </a:solidFill>
              </a:rPr>
              <a:t>Klinikum Itzehoe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943854-8574-4CD0-B821-E599CCD92A9E}"/>
              </a:ext>
            </a:extLst>
          </p:cNvPr>
          <p:cNvSpPr txBox="1"/>
          <p:nvPr/>
        </p:nvSpPr>
        <p:spPr>
          <a:xfrm>
            <a:off x="8155386" y="2391850"/>
            <a:ext cx="1617429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9DD4D2-EECC-4020-A790-3F9CB3BF7EE7}"/>
              </a:ext>
            </a:extLst>
          </p:cNvPr>
          <p:cNvSpPr txBox="1"/>
          <p:nvPr/>
        </p:nvSpPr>
        <p:spPr>
          <a:xfrm>
            <a:off x="3976007" y="1942538"/>
            <a:ext cx="17125351" cy="10967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de-DE" sz="3600" b="1"/>
              <a:t>Welche Rahmenbedingungen finden sich im Klinikum Itzehoe?</a:t>
            </a:r>
            <a:endParaRPr lang="en-US" sz="3600"/>
          </a:p>
          <a:p>
            <a:pPr algn="l"/>
            <a:r>
              <a:rPr lang="de-DE" sz="3200"/>
              <a:t>- Flächendeckend Citrix mit </a:t>
            </a:r>
            <a:r>
              <a:rPr lang="de-DE" sz="3200" err="1"/>
              <a:t>Sessionmitnahme</a:t>
            </a:r>
            <a:r>
              <a:rPr lang="de-DE" sz="3200"/>
              <a:t> und automatischer Druckerzuordnung</a:t>
            </a:r>
          </a:p>
          <a:p>
            <a:pPr algn="l"/>
            <a:r>
              <a:rPr lang="de-DE" sz="3200"/>
              <a:t>- Mitarbeiterausweise mit Mifare Chip flächendeckend im Einsatz</a:t>
            </a:r>
          </a:p>
          <a:p>
            <a:pPr algn="l"/>
            <a:r>
              <a:rPr lang="de-DE" sz="3200"/>
              <a:t>- Weitreichender Einsatz von iPads in unterschiedlichen Einsatzbereichen</a:t>
            </a:r>
            <a:endParaRPr lang="en-US" sz="3200"/>
          </a:p>
          <a:p>
            <a:pPr algn="l"/>
            <a:r>
              <a:rPr lang="de-DE" sz="3200"/>
              <a:t>- Mobiles Arbeiten unter Citrix</a:t>
            </a:r>
          </a:p>
          <a:p>
            <a:pPr algn="l"/>
            <a:endParaRPr lang="de-DE" sz="3200"/>
          </a:p>
          <a:p>
            <a:pPr marL="0" marR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3600" b="1"/>
              <a:t>Wie ist der aktuelle Status im Projekt?</a:t>
            </a:r>
            <a:endParaRPr lang="de-DE"/>
          </a:p>
          <a:p>
            <a:pPr algn="l"/>
            <a:r>
              <a:rPr lang="de-DE" sz="3200"/>
              <a:t>- Pilotierung auf der Zentralen Notaufnahme an drei Arbeitsplätzen der Pflege</a:t>
            </a:r>
            <a:br>
              <a:rPr lang="de-DE" sz="3200"/>
            </a:br>
            <a:r>
              <a:rPr lang="de-DE" sz="3200"/>
              <a:t>   sowie in der IT an 7 Arbeitsplätzen</a:t>
            </a:r>
          </a:p>
          <a:p>
            <a:pPr algn="l"/>
            <a:r>
              <a:rPr lang="de-DE" sz="3200"/>
              <a:t>- Einsatz von </a:t>
            </a:r>
            <a:r>
              <a:rPr lang="de-DE" sz="3200" err="1"/>
              <a:t>Thin</a:t>
            </a:r>
            <a:r>
              <a:rPr lang="de-DE" sz="3200"/>
              <a:t> Clients (Igel) und </a:t>
            </a:r>
            <a:r>
              <a:rPr lang="de-DE" sz="3200" err="1"/>
              <a:t>Fat</a:t>
            </a:r>
            <a:r>
              <a:rPr lang="de-DE" sz="3200"/>
              <a:t> Clients</a:t>
            </a:r>
          </a:p>
          <a:p>
            <a:pPr algn="l"/>
            <a:r>
              <a:rPr lang="de-DE" sz="3200"/>
              <a:t>- Umgesetzt sind Anmeldemöglichkeiten in 30 verschiedenen Anwendungen und daraus resultierend 42 Applikationsprofile</a:t>
            </a:r>
          </a:p>
          <a:p>
            <a:pPr algn="l"/>
            <a:endParaRPr lang="de-DE" sz="3600" b="1"/>
          </a:p>
          <a:p>
            <a:pPr marL="0" marR="0" indent="0" algn="l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3600" b="1"/>
              <a:t>Was ist bis zum Projektende noch geplant:</a:t>
            </a:r>
            <a:endParaRPr lang="de-DE"/>
          </a:p>
          <a:p>
            <a:pPr algn="l"/>
            <a:r>
              <a:rPr lang="de-DE" sz="3200"/>
              <a:t>- Einrichtung von Kioskterminals in Bereichen mit Sammelusern zum schnellen Ummelden</a:t>
            </a:r>
            <a:endParaRPr lang="de-DE"/>
          </a:p>
          <a:p>
            <a:pPr algn="l"/>
            <a:r>
              <a:rPr lang="de-DE" sz="3200"/>
              <a:t>- Ziel ist die Anmeldung nicht nur einfacher sondern auch schneller zu machen</a:t>
            </a:r>
            <a:endParaRPr lang="de-DE"/>
          </a:p>
          <a:p>
            <a:pPr algn="l"/>
            <a:r>
              <a:rPr lang="de-DE" sz="3200"/>
              <a:t>- Einsatz spezialisierter </a:t>
            </a:r>
            <a:r>
              <a:rPr lang="de-DE" sz="3200" err="1"/>
              <a:t>Dockingstations</a:t>
            </a:r>
            <a:r>
              <a:rPr lang="de-DE" sz="3200"/>
              <a:t> zum automatischen Betanken von iPads mit personalisiertem Profil</a:t>
            </a:r>
            <a:endParaRPr lang="de-DE"/>
          </a:p>
          <a:p>
            <a:pPr algn="l"/>
            <a:endParaRPr lang="de-DE" sz="3200"/>
          </a:p>
          <a:p>
            <a:pPr algn="l"/>
            <a:endParaRPr lang="de-DE" sz="3200"/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63253-90E1-42D9-B3BB-20F4B539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9" y="391886"/>
            <a:ext cx="21779650" cy="1208314"/>
          </a:xfrm>
        </p:spPr>
        <p:txBody>
          <a:bodyPr>
            <a:normAutofit/>
          </a:bodyPr>
          <a:lstStyle/>
          <a:p>
            <a:pPr algn="ctr"/>
            <a:r>
              <a:rPr kumimoji="0" lang="de-DE" sz="6000" b="1" i="0" u="none" strike="noStrike" cap="none" spc="0" normalizeH="0" baseline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FAZIT</a:t>
            </a:r>
            <a:endParaRPr lang="de-DE" sz="6000" b="1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6E82861-DC45-43A0-A5C2-1DF11EFD687B}"/>
              </a:ext>
            </a:extLst>
          </p:cNvPr>
          <p:cNvSpPr txBox="1"/>
          <p:nvPr/>
        </p:nvSpPr>
        <p:spPr>
          <a:xfrm>
            <a:off x="2014539" y="2246237"/>
            <a:ext cx="21957079" cy="10105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/>
              <a:t>Technik funktioniert!</a:t>
            </a:r>
            <a:br>
              <a:rPr lang="de-DE" b="1"/>
            </a:br>
            <a:endParaRPr lang="de-DE" b="1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/>
              <a:t>Single </a:t>
            </a:r>
            <a:r>
              <a:rPr lang="de-DE" b="1" err="1"/>
              <a:t>Sign</a:t>
            </a:r>
            <a:r>
              <a:rPr lang="de-DE" b="1"/>
              <a:t> On (SSO) ist eine Erleichterung im täglichen Umgang mit Rechnern und Programmen für die Anwender</a:t>
            </a:r>
            <a:br>
              <a:rPr lang="de-DE" b="1"/>
            </a:br>
            <a:endParaRPr lang="de-DE" b="1"/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/>
              <a:t>IT-Sicherheit ist verbessert worden, zum Beispiel durch </a:t>
            </a:r>
            <a:br>
              <a:rPr lang="de-DE" b="1"/>
            </a:br>
            <a:r>
              <a:rPr lang="de-DE" b="1"/>
              <a:t>2-Faktor-Authentifizierung, </a:t>
            </a:r>
            <a:r>
              <a:rPr lang="de-DE" b="1" err="1"/>
              <a:t>Kennwortpolicies</a:t>
            </a:r>
            <a:r>
              <a:rPr lang="de-DE" b="1"/>
              <a:t> werden überwacht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sz="5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5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Das Thema ist nicht zu unterschätzen. </a:t>
            </a:r>
            <a:br>
              <a:rPr lang="de-DE" sz="5000" b="1" i="0" u="none" strike="noStrike" cap="none" spc="0" normalizeH="0" baseline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</a:rPr>
            </a:br>
            <a:r>
              <a:rPr kumimoji="0" lang="de-DE" sz="5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Ein sehr mächtiges Werkzeug für ein großes Thema, </a:t>
            </a:r>
            <a:br>
              <a:rPr lang="de-DE" sz="5000" b="1" i="0" u="none" strike="noStrike" cap="none" spc="0" normalizeH="0" baseline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</a:rPr>
            </a:br>
            <a:r>
              <a:rPr kumimoji="0" lang="de-DE" sz="5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das eine engagierten Partner braucht.</a:t>
            </a:r>
            <a:br>
              <a:rPr lang="de-DE" sz="5000" b="1" i="0" u="none" strike="noStrike" cap="none" spc="0" normalizeH="0" baseline="0">
                <a:ln>
                  <a:noFill/>
                </a:ln>
                <a:effectLst/>
                <a:uFillTx/>
                <a:latin typeface="Helvetica Light"/>
                <a:ea typeface="Helvetica Light"/>
                <a:cs typeface="Helvetica Light"/>
              </a:rPr>
            </a:br>
            <a:endParaRPr lang="de-DE" sz="5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b="1"/>
              <a:t>SSO ist sicherheitsrelevant. Alle Schritte sind sorgfältig abzuwägen!</a:t>
            </a:r>
          </a:p>
        </p:txBody>
      </p:sp>
    </p:spTree>
    <p:extLst>
      <p:ext uri="{BB962C8B-B14F-4D97-AF65-F5344CB8AC3E}">
        <p14:creationId xmlns:p14="http://schemas.microsoft.com/office/powerpoint/2010/main" val="32570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4294967295"/>
          </p:nvPr>
        </p:nvSpPr>
        <p:spPr>
          <a:xfrm>
            <a:off x="23504711" y="12930885"/>
            <a:ext cx="425079" cy="4226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 idx="4294967295"/>
          </p:nvPr>
        </p:nvSpPr>
        <p:spPr>
          <a:xfrm>
            <a:off x="4820138" y="631273"/>
            <a:ext cx="13389137" cy="90644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algn="ctr"/>
            <a:r>
              <a:rPr b="1" err="1"/>
              <a:t>Danke</a:t>
            </a:r>
            <a:r>
              <a:rPr b="1"/>
              <a:t> </a:t>
            </a:r>
            <a:r>
              <a:rPr b="1" err="1"/>
              <a:t>für</a:t>
            </a:r>
            <a:r>
              <a:rPr b="1"/>
              <a:t> </a:t>
            </a:r>
            <a:r>
              <a:rPr b="1" err="1"/>
              <a:t>ihre</a:t>
            </a:r>
            <a:r>
              <a:rPr b="1"/>
              <a:t> </a:t>
            </a:r>
            <a:r>
              <a:rPr b="1" err="1"/>
              <a:t>Aufmerksamkeit</a:t>
            </a:r>
            <a:endParaRPr lang="en-US" b="1"/>
          </a:p>
        </p:txBody>
      </p:sp>
      <p:sp>
        <p:nvSpPr>
          <p:cNvPr id="7" name="Rechteck 6"/>
          <p:cNvSpPr/>
          <p:nvPr/>
        </p:nvSpPr>
        <p:spPr>
          <a:xfrm>
            <a:off x="6690892" y="12930885"/>
            <a:ext cx="11155148" cy="42266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" name="Picture 2" descr="Quellbild anzeigen">
            <a:extLst>
              <a:ext uri="{FF2B5EF4-FFF2-40B4-BE49-F238E27FC236}">
                <a16:creationId xmlns:a16="http://schemas.microsoft.com/office/drawing/2014/main" id="{051B7E99-A9F0-41F3-AEB9-6B71C33F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711" y="-279092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91BEA08-C049-458E-9737-517CA9B7918D}"/>
              </a:ext>
            </a:extLst>
          </p:cNvPr>
          <p:cNvSpPr/>
          <p:nvPr/>
        </p:nvSpPr>
        <p:spPr>
          <a:xfrm>
            <a:off x="10667999" y="10163499"/>
            <a:ext cx="10433539" cy="145680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Bleiben Sie gesund!</a:t>
            </a:r>
          </a:p>
        </p:txBody>
      </p:sp>
      <p:pic>
        <p:nvPicPr>
          <p:cNvPr id="8" name="Picture 2" descr="Quellbild anzeigen">
            <a:extLst>
              <a:ext uri="{FF2B5EF4-FFF2-40B4-BE49-F238E27FC236}">
                <a16:creationId xmlns:a16="http://schemas.microsoft.com/office/drawing/2014/main" id="{578F18D8-24AA-4BDA-8F4B-A1E32CC2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00" y="8987482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ahresabschluss: Anregiomed rechnet mit Jahresfehlbetrag von 8,5 Millionen  Euro - kma Online">
            <a:extLst>
              <a:ext uri="{FF2B5EF4-FFF2-40B4-BE49-F238E27FC236}">
                <a16:creationId xmlns:a16="http://schemas.microsoft.com/office/drawing/2014/main" id="{6339CA1C-DF7B-4945-8E4B-7C02C30F9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9" r="5789" b="34644"/>
          <a:stretch/>
        </p:blipFill>
        <p:spPr bwMode="auto">
          <a:xfrm>
            <a:off x="16829649" y="6251137"/>
            <a:ext cx="3092435" cy="8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69C847-B6C2-4F51-A609-A530199E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6" t="6740" r="7501" b="10173"/>
          <a:stretch/>
        </p:blipFill>
        <p:spPr>
          <a:xfrm>
            <a:off x="16877576" y="2084222"/>
            <a:ext cx="3057647" cy="113456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53B54D2-26A6-4B35-89BE-41725071ABB7}"/>
              </a:ext>
            </a:extLst>
          </p:cNvPr>
          <p:cNvSpPr/>
          <p:nvPr/>
        </p:nvSpPr>
        <p:spPr>
          <a:xfrm>
            <a:off x="537491" y="2591546"/>
            <a:ext cx="15819120" cy="110917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ATEGRIS Regionalholding GmbH, Mülheim</a:t>
            </a:r>
            <a:b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Martin </a:t>
            </a:r>
            <a:r>
              <a:rPr lang="de-DE" sz="2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Kuhrau</a:t>
            </a:r>
            <a: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Tobias Puhe, </a:t>
            </a:r>
            <a:endParaRPr lang="de-DE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Klinikum Itzehoe:</a:t>
            </a:r>
            <a:b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Thorsten Schütz, Detlef Kühl</a:t>
            </a: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Klinikum Neuss</a:t>
            </a:r>
            <a:b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 Klaus Höffgen, Jan Lutz, Bernd Zimmer</a:t>
            </a: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Anregiomed</a:t>
            </a:r>
            <a:b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Lars Forchheim</a:t>
            </a:r>
            <a:endParaRPr lang="de-DE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Berater:</a:t>
            </a:r>
            <a:b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 Dr. Gregor Hülsken, terraconnect, Nottuln</a:t>
            </a: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800" b="1">
                <a:latin typeface="Arial"/>
                <a:ea typeface="Calibri" panose="020F0502020204030204" pitchFamily="34" charset="0"/>
                <a:cs typeface="Arial"/>
              </a:rPr>
              <a:t>Industrie:</a:t>
            </a:r>
            <a:b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latin typeface="Arial"/>
                <a:ea typeface="Calibri" panose="020F0502020204030204" pitchFamily="34" charset="0"/>
                <a:cs typeface="Arial"/>
              </a:rPr>
              <a:t>Uwe Dieterich, Oliver Palm, </a:t>
            </a:r>
            <a:r>
              <a:rPr lang="de-DE" sz="2800" err="1">
                <a:latin typeface="Arial"/>
                <a:ea typeface="Calibri" panose="020F0502020204030204" pitchFamily="34" charset="0"/>
                <a:cs typeface="Arial"/>
              </a:rPr>
              <a:t>imprivata</a:t>
            </a:r>
            <a:b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800">
                <a:latin typeface="Arial"/>
                <a:ea typeface="Calibri" panose="020F0502020204030204" pitchFamily="34" charset="0"/>
                <a:cs typeface="Arial"/>
              </a:rPr>
              <a:t>Elmar Horst, Dräger</a:t>
            </a:r>
            <a:br>
              <a:rPr lang="de-DE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6600">
              <a:solidFill>
                <a:srgbClr val="00006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2" descr="Quellbild anzeigen">
            <a:extLst>
              <a:ext uri="{FF2B5EF4-FFF2-40B4-BE49-F238E27FC236}">
                <a16:creationId xmlns:a16="http://schemas.microsoft.com/office/drawing/2014/main" id="{F3D5EA6E-D317-49FD-96E9-59B47EEC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828" y="9830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FF4864-1F6F-4CC2-ACFB-FCD657297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110" y="7007177"/>
            <a:ext cx="3546749" cy="2006121"/>
          </a:xfrm>
          <a:prstGeom prst="rect">
            <a:avLst/>
          </a:prstGeom>
        </p:spPr>
      </p:pic>
      <p:pic>
        <p:nvPicPr>
          <p:cNvPr id="1026" name="Picture 2" descr="Messgeräte und Messtechnik für die Abgas-, Druck- und Dichtheitsmessung •  Dräger MSI">
            <a:extLst>
              <a:ext uri="{FF2B5EF4-FFF2-40B4-BE49-F238E27FC236}">
                <a16:creationId xmlns:a16="http://schemas.microsoft.com/office/drawing/2014/main" id="{A5B72410-B65B-47A0-BAFE-24C0D341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10137"/>
          <a:stretch/>
        </p:blipFill>
        <p:spPr bwMode="auto">
          <a:xfrm>
            <a:off x="16829649" y="10569713"/>
            <a:ext cx="3097722" cy="12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ivata (@Imprivata) / Twitter">
            <a:extLst>
              <a:ext uri="{FF2B5EF4-FFF2-40B4-BE49-F238E27FC236}">
                <a16:creationId xmlns:a16="http://schemas.microsoft.com/office/drawing/2014/main" id="{3CBAFE5E-7034-490A-84DB-3A55DDDA2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2" b="33238"/>
          <a:stretch/>
        </p:blipFill>
        <p:spPr bwMode="auto">
          <a:xfrm>
            <a:off x="16507110" y="9138589"/>
            <a:ext cx="3814762" cy="13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heinland-Klinikum im Kreis sorgt sich um Existenz - NE-WS 89.4">
            <a:extLst>
              <a:ext uri="{FF2B5EF4-FFF2-40B4-BE49-F238E27FC236}">
                <a16:creationId xmlns:a16="http://schemas.microsoft.com/office/drawing/2014/main" id="{3677B20E-8966-44D3-BE41-F9D9C40C9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962" y="455859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linikum Itzehoe">
            <a:extLst>
              <a:ext uri="{FF2B5EF4-FFF2-40B4-BE49-F238E27FC236}">
                <a16:creationId xmlns:a16="http://schemas.microsoft.com/office/drawing/2014/main" id="{1DC4438E-28F3-4D32-B027-A19CF4AE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649" y="3530662"/>
            <a:ext cx="3153499" cy="10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46A1FF6-B7EA-4012-90B2-AFCDCD1C0E21}"/>
              </a:ext>
            </a:extLst>
          </p:cNvPr>
          <p:cNvSpPr txBox="1"/>
          <p:nvPr/>
        </p:nvSpPr>
        <p:spPr>
          <a:xfrm>
            <a:off x="5316198" y="562001"/>
            <a:ext cx="1220372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5400" b="1">
                <a:solidFill>
                  <a:srgbClr val="002060"/>
                </a:solidFill>
              </a:rPr>
              <a:t>Teilnehmer</a:t>
            </a:r>
          </a:p>
        </p:txBody>
      </p:sp>
    </p:spTree>
    <p:extLst>
      <p:ext uri="{BB962C8B-B14F-4D97-AF65-F5344CB8AC3E}">
        <p14:creationId xmlns:p14="http://schemas.microsoft.com/office/powerpoint/2010/main" val="32662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94BDE8E-4732-459E-B2A8-087F67506811}"/>
              </a:ext>
            </a:extLst>
          </p:cNvPr>
          <p:cNvSpPr txBox="1"/>
          <p:nvPr/>
        </p:nvSpPr>
        <p:spPr>
          <a:xfrm>
            <a:off x="2150533" y="2437643"/>
            <a:ext cx="20506267" cy="9325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/>
              <a:t>eine möglichst große Gruppe an Anwendern den immer wiederkehrenden Anmeldeprozess an ihren Arbeitsplatzrechnern und das Starten und Anmelden der Anwendungen zeitsparend zu erleichtern</a:t>
            </a:r>
            <a:br>
              <a:rPr lang="de-DE"/>
            </a:br>
            <a:endParaRPr lang="de-DE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/>
              <a:t>Zugriff auf eine Vielzahl an Systemen und Daten durch einen einmaligen Anmeldeprozess </a:t>
            </a:r>
            <a:br>
              <a:rPr lang="de-DE"/>
            </a:br>
            <a:endParaRPr lang="de-DE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/>
              <a:t>Regelmäßige Änderungen und die Einhaltung sicherheitsrelevanter Regeln (</a:t>
            </a:r>
            <a:r>
              <a:rPr lang="de-DE" err="1"/>
              <a:t>Policies</a:t>
            </a:r>
            <a:r>
              <a:rPr lang="de-DE"/>
              <a:t>) müssen sichergestellt werden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de-DE"/>
          </a:p>
          <a:p>
            <a:pPr algn="l"/>
            <a:r>
              <a:rPr lang="de-DE" b="1">
                <a:sym typeface="Wingdings" panose="05000000000000000000" pitchFamily="2" charset="2"/>
              </a:rPr>
              <a:t> Verbesserte User-Experience</a:t>
            </a:r>
          </a:p>
          <a:p>
            <a:pPr algn="l"/>
            <a:r>
              <a:rPr lang="de-DE" b="1">
                <a:sym typeface="Wingdings" panose="05000000000000000000" pitchFamily="2" charset="2"/>
              </a:rPr>
              <a:t> Verbesserte Sicherheit</a:t>
            </a:r>
            <a:endParaRPr lang="de-DE" b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D521C6-4229-4151-A788-659A54604E11}"/>
              </a:ext>
            </a:extLst>
          </p:cNvPr>
          <p:cNvSpPr txBox="1"/>
          <p:nvPr/>
        </p:nvSpPr>
        <p:spPr>
          <a:xfrm>
            <a:off x="5316198" y="562001"/>
            <a:ext cx="1220372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5400" b="1">
                <a:solidFill>
                  <a:srgbClr val="002060"/>
                </a:solidFill>
              </a:rPr>
              <a:t>Projektziel</a:t>
            </a:r>
          </a:p>
        </p:txBody>
      </p:sp>
      <p:pic>
        <p:nvPicPr>
          <p:cNvPr id="5" name="Picture 2" descr="Quellbild anzeigen">
            <a:extLst>
              <a:ext uri="{FF2B5EF4-FFF2-40B4-BE49-F238E27FC236}">
                <a16:creationId xmlns:a16="http://schemas.microsoft.com/office/drawing/2014/main" id="{F012F141-8D07-44D6-89C5-AFF54BC8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025" y="12712851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8E73F39C-F413-44A9-A760-24852A784144}"/>
              </a:ext>
            </a:extLst>
          </p:cNvPr>
          <p:cNvSpPr txBox="1"/>
          <p:nvPr/>
        </p:nvSpPr>
        <p:spPr>
          <a:xfrm rot="1255357">
            <a:off x="2936272" y="3374314"/>
            <a:ext cx="2646878" cy="2810229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Entscheider-Event Düsseldorf 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(12.-13.02.2021)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9FF1F33-1D2D-4641-8781-533DD7C601E2}"/>
              </a:ext>
            </a:extLst>
          </p:cNvPr>
          <p:cNvSpPr txBox="1"/>
          <p:nvPr/>
        </p:nvSpPr>
        <p:spPr>
          <a:xfrm rot="1477274">
            <a:off x="4823233" y="8178417"/>
            <a:ext cx="2154436" cy="2323239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Digitales Projekt Kick-Off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(28.02.2021)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353E95-2D8B-4B55-9759-19003532E2AF}"/>
              </a:ext>
            </a:extLst>
          </p:cNvPr>
          <p:cNvSpPr txBox="1"/>
          <p:nvPr/>
        </p:nvSpPr>
        <p:spPr>
          <a:xfrm rot="1477274">
            <a:off x="8016705" y="7846151"/>
            <a:ext cx="1661993" cy="2778793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Digitales Projekttreffen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(28.04.2020)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F40699F-A217-43A3-8682-1332A3AA7964}"/>
              </a:ext>
            </a:extLst>
          </p:cNvPr>
          <p:cNvSpPr txBox="1"/>
          <p:nvPr/>
        </p:nvSpPr>
        <p:spPr>
          <a:xfrm rot="1477274">
            <a:off x="11842300" y="3046128"/>
            <a:ext cx="1661993" cy="328318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Sommercamp Entscheiderfabrik 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(15.-16.06.2021)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770C83D-6BEF-451B-93B1-20854537F86A}"/>
              </a:ext>
            </a:extLst>
          </p:cNvPr>
          <p:cNvCxnSpPr/>
          <p:nvPr/>
        </p:nvCxnSpPr>
        <p:spPr>
          <a:xfrm flipH="1">
            <a:off x="2875164" y="6532977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7CBED4C-F0CD-4E8A-BA6E-AAC84225113F}"/>
              </a:ext>
            </a:extLst>
          </p:cNvPr>
          <p:cNvCxnSpPr/>
          <p:nvPr/>
        </p:nvCxnSpPr>
        <p:spPr>
          <a:xfrm flipH="1">
            <a:off x="9154689" y="7544209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2EC43E-5CF9-4561-BE11-B70620118558}"/>
              </a:ext>
            </a:extLst>
          </p:cNvPr>
          <p:cNvCxnSpPr/>
          <p:nvPr/>
        </p:nvCxnSpPr>
        <p:spPr>
          <a:xfrm flipH="1">
            <a:off x="5883943" y="7544209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0EFC7C1-6E5C-4397-B49D-6DEADDA2C873}"/>
              </a:ext>
            </a:extLst>
          </p:cNvPr>
          <p:cNvCxnSpPr/>
          <p:nvPr/>
        </p:nvCxnSpPr>
        <p:spPr>
          <a:xfrm flipH="1">
            <a:off x="12533964" y="6371510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74A6765-F3DC-4DD3-832E-1D5D6CC44B44}"/>
              </a:ext>
            </a:extLst>
          </p:cNvPr>
          <p:cNvSpPr txBox="1"/>
          <p:nvPr/>
        </p:nvSpPr>
        <p:spPr>
          <a:xfrm rot="1477274">
            <a:off x="15077737" y="3080132"/>
            <a:ext cx="2154436" cy="2743666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 - Ergebnisveranstaltung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(16.-19.11.2020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40E0287-9AAA-4982-963C-A430FA5358AF}"/>
              </a:ext>
            </a:extLst>
          </p:cNvPr>
          <p:cNvCxnSpPr/>
          <p:nvPr/>
        </p:nvCxnSpPr>
        <p:spPr>
          <a:xfrm flipH="1">
            <a:off x="15691080" y="6331267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FC23B5E7-7401-4174-BA38-CA8850D43E6D}"/>
              </a:ext>
            </a:extLst>
          </p:cNvPr>
          <p:cNvSpPr txBox="1"/>
          <p:nvPr/>
        </p:nvSpPr>
        <p:spPr>
          <a:xfrm rot="1477274">
            <a:off x="18179356" y="3080133"/>
            <a:ext cx="2154436" cy="2743666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Entscheider-Event 2021 </a:t>
            </a:r>
          </a:p>
          <a:p>
            <a:r>
              <a:rPr lang="de-DE" sz="3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(10.-01.03.2021)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78813BA-4DD5-4ACA-BE7A-41987D568998}"/>
              </a:ext>
            </a:extLst>
          </p:cNvPr>
          <p:cNvCxnSpPr/>
          <p:nvPr/>
        </p:nvCxnSpPr>
        <p:spPr>
          <a:xfrm flipH="1">
            <a:off x="19248261" y="6319866"/>
            <a:ext cx="8313" cy="8307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feil nach rechts 29">
            <a:extLst>
              <a:ext uri="{FF2B5EF4-FFF2-40B4-BE49-F238E27FC236}">
                <a16:creationId xmlns:a16="http://schemas.microsoft.com/office/drawing/2014/main" id="{D0B987A5-C3E4-45A5-B721-126D1DDFB23F}"/>
              </a:ext>
            </a:extLst>
          </p:cNvPr>
          <p:cNvSpPr/>
          <p:nvPr/>
        </p:nvSpPr>
        <p:spPr>
          <a:xfrm>
            <a:off x="2646215" y="6586826"/>
            <a:ext cx="18161169" cy="156729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CD0CF68-B284-4F2A-9FA6-BFE09091DDA1}"/>
              </a:ext>
            </a:extLst>
          </p:cNvPr>
          <p:cNvSpPr txBox="1"/>
          <p:nvPr/>
        </p:nvSpPr>
        <p:spPr>
          <a:xfrm>
            <a:off x="5316198" y="562001"/>
            <a:ext cx="1220372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5400" b="1">
                <a:solidFill>
                  <a:srgbClr val="002060"/>
                </a:solidFill>
              </a:rPr>
              <a:t>Vorgehen im Projekt  </a:t>
            </a:r>
          </a:p>
        </p:txBody>
      </p:sp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3B29C264-BB92-4245-A540-13D7EA21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66" y="6269991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Quellbild anzeigen">
            <a:extLst>
              <a:ext uri="{FF2B5EF4-FFF2-40B4-BE49-F238E27FC236}">
                <a16:creationId xmlns:a16="http://schemas.microsoft.com/office/drawing/2014/main" id="{E2FBF93A-FBB6-4148-83E9-9E48B46A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000" y="6985919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Quellbild anzeigen">
            <a:extLst>
              <a:ext uri="{FF2B5EF4-FFF2-40B4-BE49-F238E27FC236}">
                <a16:creationId xmlns:a16="http://schemas.microsoft.com/office/drawing/2014/main" id="{28D507C9-5C3E-4403-B86E-C00502D0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931" y="2406344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Quellbild anzeigen">
            <a:extLst>
              <a:ext uri="{FF2B5EF4-FFF2-40B4-BE49-F238E27FC236}">
                <a16:creationId xmlns:a16="http://schemas.microsoft.com/office/drawing/2014/main" id="{5D5C69F6-9C4D-4A39-B0D2-560227B75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58" y="10719179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Quellbild anzeigen">
            <a:extLst>
              <a:ext uri="{FF2B5EF4-FFF2-40B4-BE49-F238E27FC236}">
                <a16:creationId xmlns:a16="http://schemas.microsoft.com/office/drawing/2014/main" id="{83B781A1-8EF5-456C-AA2A-358DF959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475" y="9783914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610EA94-DCB8-4701-BBBA-DB6AA00977F7}"/>
              </a:ext>
            </a:extLst>
          </p:cNvPr>
          <p:cNvGrpSpPr/>
          <p:nvPr/>
        </p:nvGrpSpPr>
        <p:grpSpPr>
          <a:xfrm>
            <a:off x="8141864" y="5588631"/>
            <a:ext cx="1782257" cy="1013576"/>
            <a:chOff x="7363682" y="5512698"/>
            <a:chExt cx="1782257" cy="1013576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7947CA5-82FA-4D90-8D8B-7671B183E68B}"/>
                </a:ext>
              </a:extLst>
            </p:cNvPr>
            <p:cNvGrpSpPr/>
            <p:nvPr/>
          </p:nvGrpSpPr>
          <p:grpSpPr>
            <a:xfrm>
              <a:off x="7363682" y="5535941"/>
              <a:ext cx="762000" cy="990333"/>
              <a:chOff x="7363682" y="5535941"/>
              <a:chExt cx="762000" cy="990333"/>
            </a:xfrm>
          </p:grpSpPr>
          <p:cxnSp>
            <p:nvCxnSpPr>
              <p:cNvPr id="3" name="Gerader Verbinder 2">
                <a:extLst>
                  <a:ext uri="{FF2B5EF4-FFF2-40B4-BE49-F238E27FC236}">
                    <a16:creationId xmlns:a16="http://schemas.microsoft.com/office/drawing/2014/main" id="{06E07B65-5AE2-45E6-91BE-5EA9507AF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C0F7956-4838-4FB0-9208-AE0102BB9CA3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BF77B561-BC09-4867-8FC5-1B663E360FC7}"/>
                </a:ext>
              </a:extLst>
            </p:cNvPr>
            <p:cNvGrpSpPr/>
            <p:nvPr/>
          </p:nvGrpSpPr>
          <p:grpSpPr>
            <a:xfrm>
              <a:off x="8383939" y="5512698"/>
              <a:ext cx="762000" cy="990333"/>
              <a:chOff x="7363682" y="5535941"/>
              <a:chExt cx="762000" cy="990333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84E5CC55-5F17-4449-A559-75F5E7A82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B9F8190-212F-48DB-8438-7F1E974393B4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B69255C-D5C9-4A3E-B9D8-DF4C44B4FE97}"/>
              </a:ext>
            </a:extLst>
          </p:cNvPr>
          <p:cNvGrpSpPr/>
          <p:nvPr/>
        </p:nvGrpSpPr>
        <p:grpSpPr>
          <a:xfrm>
            <a:off x="10143341" y="5562286"/>
            <a:ext cx="1782257" cy="1013576"/>
            <a:chOff x="7363682" y="5512698"/>
            <a:chExt cx="1782257" cy="1013576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73552510-B376-4AA7-A2A9-D294C43330EE}"/>
                </a:ext>
              </a:extLst>
            </p:cNvPr>
            <p:cNvGrpSpPr/>
            <p:nvPr/>
          </p:nvGrpSpPr>
          <p:grpSpPr>
            <a:xfrm>
              <a:off x="7363682" y="5535941"/>
              <a:ext cx="762000" cy="990333"/>
              <a:chOff x="7363682" y="5535941"/>
              <a:chExt cx="762000" cy="990333"/>
            </a:xfrm>
          </p:grpSpPr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26C6558F-0D9A-49DE-B794-1C62929D1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EA27D365-F088-4C55-B281-3338BA46B179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05DCC09-8746-4C66-BC88-4D7CD447B232}"/>
                </a:ext>
              </a:extLst>
            </p:cNvPr>
            <p:cNvGrpSpPr/>
            <p:nvPr/>
          </p:nvGrpSpPr>
          <p:grpSpPr>
            <a:xfrm>
              <a:off x="8383939" y="5512698"/>
              <a:ext cx="762000" cy="990333"/>
              <a:chOff x="7363682" y="5535941"/>
              <a:chExt cx="762000" cy="990333"/>
            </a:xfrm>
          </p:grpSpPr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C16414C0-9142-4E0B-ABBA-8C5FBD200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29E1149F-832D-49A8-8536-15E2C934CE61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9CDCD19-BDAB-417C-B888-7D4066A78E31}"/>
              </a:ext>
            </a:extLst>
          </p:cNvPr>
          <p:cNvGrpSpPr/>
          <p:nvPr/>
        </p:nvGrpSpPr>
        <p:grpSpPr>
          <a:xfrm>
            <a:off x="12867174" y="5501077"/>
            <a:ext cx="1782257" cy="1013576"/>
            <a:chOff x="7363682" y="5512698"/>
            <a:chExt cx="1782257" cy="1013576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651D6DBA-59A3-4D99-ACB9-87DD8158F829}"/>
                </a:ext>
              </a:extLst>
            </p:cNvPr>
            <p:cNvGrpSpPr/>
            <p:nvPr/>
          </p:nvGrpSpPr>
          <p:grpSpPr>
            <a:xfrm>
              <a:off x="7363682" y="5535941"/>
              <a:ext cx="762000" cy="990333"/>
              <a:chOff x="7363682" y="5535941"/>
              <a:chExt cx="762000" cy="990333"/>
            </a:xfrm>
          </p:grpSpPr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4FC6C860-24A2-4FC6-A4AA-E2F9A706F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A2868808-B8F1-44B9-9A6A-8B10D032A349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1CADE61-C55C-4567-95F1-B7B883C9BF21}"/>
                </a:ext>
              </a:extLst>
            </p:cNvPr>
            <p:cNvGrpSpPr/>
            <p:nvPr/>
          </p:nvGrpSpPr>
          <p:grpSpPr>
            <a:xfrm>
              <a:off x="8383939" y="5512698"/>
              <a:ext cx="762000" cy="990333"/>
              <a:chOff x="7363682" y="5535941"/>
              <a:chExt cx="762000" cy="990333"/>
            </a:xfrm>
          </p:grpSpPr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32AF9C1A-43DA-4BBB-BBBE-1D909D8AC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42C4053-1172-4AE6-8A4D-B5227AB322CE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8079FD4-C9F8-4397-9EC6-D6BE1361A426}"/>
              </a:ext>
            </a:extLst>
          </p:cNvPr>
          <p:cNvGrpSpPr/>
          <p:nvPr/>
        </p:nvGrpSpPr>
        <p:grpSpPr>
          <a:xfrm>
            <a:off x="14865859" y="5466213"/>
            <a:ext cx="1782257" cy="1013576"/>
            <a:chOff x="7363682" y="5512698"/>
            <a:chExt cx="1782257" cy="1013576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E8EDE087-04F2-48C5-85A6-FD8037FBD807}"/>
                </a:ext>
              </a:extLst>
            </p:cNvPr>
            <p:cNvGrpSpPr/>
            <p:nvPr/>
          </p:nvGrpSpPr>
          <p:grpSpPr>
            <a:xfrm>
              <a:off x="7363682" y="5535941"/>
              <a:ext cx="762000" cy="990333"/>
              <a:chOff x="7363682" y="5535941"/>
              <a:chExt cx="762000" cy="990333"/>
            </a:xfrm>
          </p:grpSpPr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C5775A0-099C-4EB1-AB73-2D148BBC2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56CD6D3A-C4AD-4DE6-B372-7A19E362403F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8B05025-F009-47AF-BAA2-91D420353195}"/>
                </a:ext>
              </a:extLst>
            </p:cNvPr>
            <p:cNvGrpSpPr/>
            <p:nvPr/>
          </p:nvGrpSpPr>
          <p:grpSpPr>
            <a:xfrm>
              <a:off x="8383939" y="5512698"/>
              <a:ext cx="762000" cy="990333"/>
              <a:chOff x="7363682" y="5535941"/>
              <a:chExt cx="762000" cy="990333"/>
            </a:xfrm>
          </p:grpSpPr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FA916522-797A-4C49-AAF9-C585265C5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4667" y="6069074"/>
                <a:ext cx="0" cy="457200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136846FB-2B46-4101-B828-F10EECC99FFB}"/>
                  </a:ext>
                </a:extLst>
              </p:cNvPr>
              <p:cNvSpPr txBox="1"/>
              <p:nvPr/>
            </p:nvSpPr>
            <p:spPr>
              <a:xfrm>
                <a:off x="7363682" y="5535941"/>
                <a:ext cx="7620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Light"/>
                    <a:ea typeface="Helvetica Light"/>
                    <a:cs typeface="Helvetica Light"/>
                    <a:sym typeface="Helvetica Light"/>
                  </a:rPr>
                  <a:t>JF</a:t>
                </a:r>
              </a:p>
            </p:txBody>
          </p:sp>
        </p:grp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9CD17001-8A2F-4ADF-979F-021295AE4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719" y="8659079"/>
            <a:ext cx="6819549" cy="38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5C180-ED66-460D-9CDF-A58DE12E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Unsere PUBLIKATION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C733A6-8C91-4E94-B1DD-1F05BF34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52" y="2420771"/>
            <a:ext cx="13696950" cy="9829800"/>
          </a:xfrm>
          <a:prstGeom prst="rect">
            <a:avLst/>
          </a:prstGeom>
        </p:spPr>
      </p:pic>
      <p:pic>
        <p:nvPicPr>
          <p:cNvPr id="5" name="Picture 2" descr="Quellbild anzeigen">
            <a:extLst>
              <a:ext uri="{FF2B5EF4-FFF2-40B4-BE49-F238E27FC236}">
                <a16:creationId xmlns:a16="http://schemas.microsoft.com/office/drawing/2014/main" id="{A7802320-3EF0-4472-8D76-4EDE3201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31" y="2152067"/>
            <a:ext cx="1176017" cy="11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</a:t>
            </a:r>
            <a:r>
              <a:rPr lang="en-US" sz="3600"/>
              <a:t>Imprivata OneSign – </a:t>
            </a:r>
            <a:r>
              <a:rPr lang="en-US" sz="3600" err="1"/>
              <a:t>ein</a:t>
            </a:r>
            <a:r>
              <a:rPr lang="en-US" sz="3600"/>
              <a:t> </a:t>
            </a:r>
            <a:r>
              <a:rPr lang="en-US" sz="3600" err="1"/>
              <a:t>Bestandteil</a:t>
            </a:r>
            <a:r>
              <a:rPr lang="en-US" sz="3600"/>
              <a:t> des </a:t>
            </a:r>
            <a:r>
              <a:rPr lang="en-US" sz="3600" b="1"/>
              <a:t>digital identity </a:t>
            </a:r>
            <a:r>
              <a:rPr lang="en-US" sz="3600" b="1" err="1"/>
              <a:t>framewORK</a:t>
            </a:r>
            <a:endParaRPr lang="en-US" b="1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729973" y="4147496"/>
            <a:ext cx="383401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COMPLIANCE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305116" y="4147496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IDENTITY PROVIDER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9893330" y="4147496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ROLES AND POLICIES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9893330" y="7491895"/>
            <a:ext cx="4533581" cy="7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IDENTITY ASSURANCE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4518356" y="4203418"/>
            <a:ext cx="4533581" cy="6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SINGLE SIGN-ON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066452" y="4147496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ACCESS CONTROL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305116" y="6777568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LIFECYCLE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049519" y="8207288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SELF-SERVICE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929485" y="3134589"/>
            <a:ext cx="4072128" cy="9265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GOVERNANCE AND</a:t>
            </a:r>
          </a:p>
          <a:p>
            <a:r>
              <a:rPr lang="en-US" sz="2133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33892C8-7CF8-4961-B11C-9289D39D760E}"/>
              </a:ext>
            </a:extLst>
          </p:cNvPr>
          <p:cNvSpPr/>
          <p:nvPr/>
        </p:nvSpPr>
        <p:spPr bwMode="auto">
          <a:xfrm>
            <a:off x="14729416" y="3134589"/>
            <a:ext cx="8651696" cy="9339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AUTHENTICATION AND ACCESS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28BCE29-32E4-4041-BEA9-143C78044169}"/>
              </a:ext>
            </a:extLst>
          </p:cNvPr>
          <p:cNvSpPr/>
          <p:nvPr/>
        </p:nvSpPr>
        <p:spPr bwMode="auto">
          <a:xfrm>
            <a:off x="5539931" y="3134589"/>
            <a:ext cx="4072128" cy="9265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12192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IDENTITY MANAGEMENT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2CADFB-7B4E-4AB0-BC37-3306D44AA21C}"/>
              </a:ext>
            </a:extLst>
          </p:cNvPr>
          <p:cNvSpPr/>
          <p:nvPr/>
        </p:nvSpPr>
        <p:spPr bwMode="auto">
          <a:xfrm>
            <a:off x="10155040" y="3134589"/>
            <a:ext cx="4072128" cy="9265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133">
                <a:solidFill>
                  <a:schemeClr val="bg1"/>
                </a:solidFill>
              </a:rPr>
              <a:t>AUTHORISATION</a:t>
            </a:r>
          </a:p>
        </p:txBody>
      </p:sp>
      <p:grpSp>
        <p:nvGrpSpPr>
          <p:cNvPr id="31" name="OneSign trigger">
            <a:extLst>
              <a:ext uri="{FF2B5EF4-FFF2-40B4-BE49-F238E27FC236}">
                <a16:creationId xmlns:a16="http://schemas.microsoft.com/office/drawing/2014/main" id="{1F163923-DAF1-49B7-8066-D02B0285FE3F}"/>
              </a:ext>
            </a:extLst>
          </p:cNvPr>
          <p:cNvGrpSpPr/>
          <p:nvPr/>
        </p:nvGrpSpPr>
        <p:grpSpPr>
          <a:xfrm>
            <a:off x="14852647" y="11594981"/>
            <a:ext cx="1226997" cy="633707"/>
            <a:chOff x="6027232" y="4597589"/>
            <a:chExt cx="460124" cy="2376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2F9017A-443F-447F-A753-52C2F71AC897}"/>
                </a:ext>
              </a:extLst>
            </p:cNvPr>
            <p:cNvSpPr/>
            <p:nvPr/>
          </p:nvSpPr>
          <p:spPr bwMode="auto">
            <a:xfrm>
              <a:off x="6027232" y="4653608"/>
              <a:ext cx="460124" cy="18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  <a:br>
                <a:rPr lang="en-US" sz="1600"/>
              </a:br>
              <a:r>
                <a:rPr lang="en-US" sz="1600"/>
                <a:t>OneSign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B25DFA7-A8BC-41D7-A6BB-4EB1178BF9CA}"/>
                </a:ext>
              </a:extLst>
            </p:cNvPr>
            <p:cNvSpPr/>
            <p:nvPr/>
          </p:nvSpPr>
          <p:spPr bwMode="auto">
            <a:xfrm>
              <a:off x="6098381" y="4597589"/>
              <a:ext cx="179420" cy="57040"/>
            </a:xfrm>
            <a:prstGeom prst="rect">
              <a:avLst/>
            </a:prstGeom>
            <a:solidFill>
              <a:srgbClr val="25364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Mobile trigger">
            <a:extLst>
              <a:ext uri="{FF2B5EF4-FFF2-40B4-BE49-F238E27FC236}">
                <a16:creationId xmlns:a16="http://schemas.microsoft.com/office/drawing/2014/main" id="{091BBD0E-1EE4-47AE-91F9-83C92E7235C2}"/>
              </a:ext>
            </a:extLst>
          </p:cNvPr>
          <p:cNvGrpSpPr/>
          <p:nvPr/>
        </p:nvGrpSpPr>
        <p:grpSpPr>
          <a:xfrm>
            <a:off x="13510809" y="11607578"/>
            <a:ext cx="1226997" cy="896517"/>
            <a:chOff x="5523936" y="4597589"/>
            <a:chExt cx="460124" cy="33619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F0E7A2D-C57C-458D-852A-938323F3F663}"/>
                </a:ext>
              </a:extLst>
            </p:cNvPr>
            <p:cNvSpPr/>
            <p:nvPr/>
          </p:nvSpPr>
          <p:spPr bwMode="auto">
            <a:xfrm>
              <a:off x="5523936" y="4653608"/>
              <a:ext cx="460124" cy="28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  <a:br>
                <a:rPr lang="en-US" sz="1600"/>
              </a:br>
              <a:r>
                <a:rPr lang="en-US" sz="1600"/>
                <a:t>Mobile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84B3F50-4353-4A60-9C67-FA6C5D5BAEC9}"/>
                </a:ext>
              </a:extLst>
            </p:cNvPr>
            <p:cNvSpPr/>
            <p:nvPr/>
          </p:nvSpPr>
          <p:spPr bwMode="auto">
            <a:xfrm>
              <a:off x="5589410" y="4597589"/>
              <a:ext cx="179420" cy="57040"/>
            </a:xfrm>
            <a:prstGeom prst="rect">
              <a:avLst/>
            </a:prstGeom>
            <a:solidFill>
              <a:srgbClr val="7375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PatientSecure trigger">
            <a:extLst>
              <a:ext uri="{FF2B5EF4-FFF2-40B4-BE49-F238E27FC236}">
                <a16:creationId xmlns:a16="http://schemas.microsoft.com/office/drawing/2014/main" id="{3777E0AC-3F06-47E8-9621-74BB6B176CFC}"/>
              </a:ext>
            </a:extLst>
          </p:cNvPr>
          <p:cNvGrpSpPr/>
          <p:nvPr/>
        </p:nvGrpSpPr>
        <p:grpSpPr>
          <a:xfrm>
            <a:off x="17565035" y="11579564"/>
            <a:ext cx="1454747" cy="774597"/>
            <a:chOff x="7140608" y="4597589"/>
            <a:chExt cx="545530" cy="29047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098F27-2C99-4850-ABE7-C62EC1A9C892}"/>
                </a:ext>
              </a:extLst>
            </p:cNvPr>
            <p:cNvSpPr/>
            <p:nvPr/>
          </p:nvSpPr>
          <p:spPr bwMode="auto">
            <a:xfrm>
              <a:off x="7140608" y="4653608"/>
              <a:ext cx="545530" cy="2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  <a:br>
                <a:rPr lang="en-US" sz="1600"/>
              </a:br>
              <a:r>
                <a:rPr lang="en-US" sz="1600"/>
                <a:t>PatientSecure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380B0BB-0304-427C-BECA-EBBA8914FAE5}"/>
                </a:ext>
              </a:extLst>
            </p:cNvPr>
            <p:cNvSpPr/>
            <p:nvPr/>
          </p:nvSpPr>
          <p:spPr bwMode="auto">
            <a:xfrm>
              <a:off x="7211735" y="4597589"/>
              <a:ext cx="179420" cy="57040"/>
            </a:xfrm>
            <a:prstGeom prst="rect">
              <a:avLst/>
            </a:prstGeom>
            <a:solidFill>
              <a:srgbClr val="E29B2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Confirm ID trigger">
            <a:extLst>
              <a:ext uri="{FF2B5EF4-FFF2-40B4-BE49-F238E27FC236}">
                <a16:creationId xmlns:a16="http://schemas.microsoft.com/office/drawing/2014/main" id="{F8408BB5-D59A-4702-AC60-DE22C38E83B2}"/>
              </a:ext>
            </a:extLst>
          </p:cNvPr>
          <p:cNvGrpSpPr/>
          <p:nvPr/>
        </p:nvGrpSpPr>
        <p:grpSpPr>
          <a:xfrm>
            <a:off x="16169171" y="11588962"/>
            <a:ext cx="1226997" cy="633707"/>
            <a:chOff x="6585598" y="4597589"/>
            <a:chExt cx="460124" cy="23764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0271289-B441-490D-977E-923314267800}"/>
                </a:ext>
              </a:extLst>
            </p:cNvPr>
            <p:cNvSpPr/>
            <p:nvPr/>
          </p:nvSpPr>
          <p:spPr bwMode="auto">
            <a:xfrm>
              <a:off x="6585598" y="4653608"/>
              <a:ext cx="460124" cy="18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  <a:br>
                <a:rPr lang="en-US" sz="1600"/>
              </a:br>
              <a:r>
                <a:rPr lang="en-US" sz="1600"/>
                <a:t>Confirm ID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A65788-54F8-4A28-9331-019E43E5C646}"/>
                </a:ext>
              </a:extLst>
            </p:cNvPr>
            <p:cNvSpPr/>
            <p:nvPr/>
          </p:nvSpPr>
          <p:spPr bwMode="auto">
            <a:xfrm>
              <a:off x="6663009" y="4597589"/>
              <a:ext cx="179420" cy="57040"/>
            </a:xfrm>
            <a:prstGeom prst="rect">
              <a:avLst/>
            </a:prstGeom>
            <a:solidFill>
              <a:srgbClr val="355D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Identity Governance trigger">
            <a:extLst>
              <a:ext uri="{FF2B5EF4-FFF2-40B4-BE49-F238E27FC236}">
                <a16:creationId xmlns:a16="http://schemas.microsoft.com/office/drawing/2014/main" id="{05053660-6CCD-439C-A0D8-59E2848BE39B}"/>
              </a:ext>
            </a:extLst>
          </p:cNvPr>
          <p:cNvGrpSpPr/>
          <p:nvPr/>
        </p:nvGrpSpPr>
        <p:grpSpPr>
          <a:xfrm>
            <a:off x="11916479" y="11593325"/>
            <a:ext cx="1482589" cy="1140701"/>
            <a:chOff x="4997692" y="4597589"/>
            <a:chExt cx="555971" cy="42776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B9D821-2B93-4F79-A723-E5FC3F658C08}"/>
                </a:ext>
              </a:extLst>
            </p:cNvPr>
            <p:cNvSpPr/>
            <p:nvPr/>
          </p:nvSpPr>
          <p:spPr bwMode="auto">
            <a:xfrm>
              <a:off x="4997692" y="4653608"/>
              <a:ext cx="555971" cy="37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  <a:br>
                <a:rPr lang="en-US" sz="1600"/>
              </a:br>
              <a:r>
                <a:rPr lang="en-US" sz="1600"/>
                <a:t>Identity Governance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8548020-8E8E-4C5F-BAEB-1CC3EA072DEC}"/>
                </a:ext>
              </a:extLst>
            </p:cNvPr>
            <p:cNvSpPr/>
            <p:nvPr/>
          </p:nvSpPr>
          <p:spPr bwMode="auto">
            <a:xfrm>
              <a:off x="5061300" y="4597589"/>
              <a:ext cx="179420" cy="57040"/>
            </a:xfrm>
            <a:prstGeom prst="rect">
              <a:avLst/>
            </a:prstGeom>
            <a:solidFill>
              <a:srgbClr val="B2B1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Microsoft trigger">
            <a:extLst>
              <a:ext uri="{FF2B5EF4-FFF2-40B4-BE49-F238E27FC236}">
                <a16:creationId xmlns:a16="http://schemas.microsoft.com/office/drawing/2014/main" id="{D30790E6-B04A-49FD-861D-4E950D06BE6B}"/>
              </a:ext>
            </a:extLst>
          </p:cNvPr>
          <p:cNvGrpSpPr/>
          <p:nvPr/>
        </p:nvGrpSpPr>
        <p:grpSpPr>
          <a:xfrm>
            <a:off x="20850739" y="11554742"/>
            <a:ext cx="1484464" cy="610139"/>
            <a:chOff x="8309187" y="4597589"/>
            <a:chExt cx="556674" cy="228802"/>
          </a:xfrm>
        </p:grpSpPr>
        <p:pic>
          <p:nvPicPr>
            <p:cNvPr id="152" name="Picture 15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2518D59-6B00-4C2E-95C5-123E421D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0331" y="4709181"/>
              <a:ext cx="545530" cy="117210"/>
            </a:xfrm>
            <a:prstGeom prst="rect">
              <a:avLst/>
            </a:prstGeom>
          </p:spPr>
        </p:pic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EEF731D-4816-4310-940A-1A5300C8D8D9}"/>
                </a:ext>
              </a:extLst>
            </p:cNvPr>
            <p:cNvSpPr/>
            <p:nvPr/>
          </p:nvSpPr>
          <p:spPr bwMode="auto">
            <a:xfrm>
              <a:off x="8309187" y="4597589"/>
              <a:ext cx="179420" cy="57040"/>
            </a:xfrm>
            <a:prstGeom prst="rect">
              <a:avLst/>
            </a:prstGeom>
            <a:solidFill>
              <a:srgbClr val="00A2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4465290-B12F-4249-B004-F12DF79F334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19178" y="11440637"/>
            <a:ext cx="12960395" cy="18752"/>
          </a:xfrm>
          <a:prstGeom prst="line">
            <a:avLst/>
          </a:prstGeom>
          <a:solidFill>
            <a:schemeClr val="accent2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Rectangle 172">
            <a:hlinkClick r:id="" action="ppaction://noaction"/>
            <a:extLst>
              <a:ext uri="{FF2B5EF4-FFF2-40B4-BE49-F238E27FC236}">
                <a16:creationId xmlns:a16="http://schemas.microsoft.com/office/drawing/2014/main" id="{672194A8-CCE0-4D1C-9048-56281EE15FF8}"/>
              </a:ext>
            </a:extLst>
          </p:cNvPr>
          <p:cNvSpPr/>
          <p:nvPr/>
        </p:nvSpPr>
        <p:spPr bwMode="auto">
          <a:xfrm>
            <a:off x="19311939" y="10582656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Patient self check-in</a:t>
            </a:r>
          </a:p>
        </p:txBody>
      </p:sp>
      <p:sp>
        <p:nvSpPr>
          <p:cNvPr id="151" name="Rectangle 150">
            <a:hlinkClick r:id="" action="ppaction://noaction"/>
            <a:extLst>
              <a:ext uri="{FF2B5EF4-FFF2-40B4-BE49-F238E27FC236}">
                <a16:creationId xmlns:a16="http://schemas.microsoft.com/office/drawing/2014/main" id="{EA3ACB28-56DD-4211-B311-3D9738379CB6}"/>
              </a:ext>
            </a:extLst>
          </p:cNvPr>
          <p:cNvSpPr/>
          <p:nvPr/>
        </p:nvSpPr>
        <p:spPr bwMode="auto">
          <a:xfrm>
            <a:off x="913749" y="9163491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Patient safety –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records de-dupe, EMPI </a:t>
            </a:r>
          </a:p>
        </p:txBody>
      </p:sp>
      <p:sp>
        <p:nvSpPr>
          <p:cNvPr id="167" name="Rectangle 166">
            <a:hlinkClick r:id="" action="ppaction://noaction"/>
            <a:extLst>
              <a:ext uri="{FF2B5EF4-FFF2-40B4-BE49-F238E27FC236}">
                <a16:creationId xmlns:a16="http://schemas.microsoft.com/office/drawing/2014/main" id="{3B51FF58-20F4-4A1C-89F2-F2900F6B87D4}"/>
              </a:ext>
            </a:extLst>
          </p:cNvPr>
          <p:cNvSpPr/>
          <p:nvPr/>
        </p:nvSpPr>
        <p:spPr bwMode="auto">
          <a:xfrm>
            <a:off x="916643" y="8451515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973"/>
              </a:lnSpc>
            </a:pPr>
            <a:r>
              <a:rPr lang="en-US" sz="1867">
                <a:solidFill>
                  <a:schemeClr val="bg1"/>
                </a:solidFill>
              </a:rPr>
              <a:t>Entitlement and attestation review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and remediation</a:t>
            </a:r>
          </a:p>
        </p:txBody>
      </p:sp>
      <p:sp>
        <p:nvSpPr>
          <p:cNvPr id="163" name="Rectangle 162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539931" y="5836853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Directory federation</a:t>
            </a:r>
          </a:p>
        </p:txBody>
      </p:sp>
      <p:sp>
        <p:nvSpPr>
          <p:cNvPr id="179" name="Rectangle 178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0148597" y="5822933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Data access policies</a:t>
            </a:r>
          </a:p>
        </p:txBody>
      </p:sp>
      <p:sp>
        <p:nvSpPr>
          <p:cNvPr id="198" name="Rectangle 197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4754971" y="5132779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Cloud apps</a:t>
            </a:r>
          </a:p>
        </p:txBody>
      </p:sp>
      <p:sp>
        <p:nvSpPr>
          <p:cNvPr id="200" name="Rectangle 199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4754971" y="584131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Legacy apps</a:t>
            </a:r>
          </a:p>
        </p:txBody>
      </p:sp>
      <p:sp>
        <p:nvSpPr>
          <p:cNvPr id="178" name="Rectangle 177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0155040" y="6525229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One identity/multiple roles</a:t>
            </a:r>
          </a:p>
        </p:txBody>
      </p:sp>
      <p:sp>
        <p:nvSpPr>
          <p:cNvPr id="232" name="Rectangle 231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308627" y="9165576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Password management </a:t>
            </a:r>
          </a:p>
        </p:txBody>
      </p:sp>
      <p:sp>
        <p:nvSpPr>
          <p:cNvPr id="162" name="Rectangle 161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539931" y="511886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Identity store</a:t>
            </a:r>
          </a:p>
        </p:txBody>
      </p:sp>
      <p:sp>
        <p:nvSpPr>
          <p:cNvPr id="181" name="Rectangle 180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0155040" y="9196173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Biometric patient identification</a:t>
            </a:r>
          </a:p>
        </p:txBody>
      </p:sp>
      <p:sp>
        <p:nvSpPr>
          <p:cNvPr id="182" name="Rectangle 181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0155040" y="8452701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Clinician identity proofing</a:t>
            </a:r>
          </a:p>
        </p:txBody>
      </p:sp>
      <p:sp>
        <p:nvSpPr>
          <p:cNvPr id="235" name="Rectangle 234">
            <a:hlinkClick r:id="rId4" action="ppaction://hlinksldjump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539931" y="7740275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User provisioning, 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including non-employees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6" name="Rectangle 235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539931" y="9877552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33"/>
              </a:lnSpc>
            </a:pPr>
            <a:r>
              <a:rPr lang="en-US" sz="1867">
                <a:solidFill>
                  <a:schemeClr val="bg1"/>
                </a:solidFill>
              </a:rPr>
              <a:t>Mobile and other 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device management </a:t>
            </a:r>
          </a:p>
        </p:txBody>
      </p:sp>
      <p:sp>
        <p:nvSpPr>
          <p:cNvPr id="237" name="Rectangle 236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5539931" y="8452701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33"/>
              </a:lnSpc>
            </a:pPr>
            <a:r>
              <a:rPr lang="en-US" sz="1867">
                <a:solidFill>
                  <a:schemeClr val="bg1"/>
                </a:solidFill>
              </a:rPr>
              <a:t>Non-human/service 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account provisioning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308627" y="9877128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Credentials and device enrollment</a:t>
            </a:r>
          </a:p>
        </p:txBody>
      </p:sp>
      <p:sp>
        <p:nvSpPr>
          <p:cNvPr id="73" name="Rectangle 72">
            <a:hlinkClick r:id="rId4" action="ppaction://hlinksldjump"/>
            <a:extLst>
              <a:ext uri="{FF2B5EF4-FFF2-40B4-BE49-F238E27FC236}">
                <a16:creationId xmlns:a16="http://schemas.microsoft.com/office/drawing/2014/main" id="{05EB902F-C351-45BB-919F-174379BA0878}"/>
              </a:ext>
            </a:extLst>
          </p:cNvPr>
          <p:cNvSpPr/>
          <p:nvPr/>
        </p:nvSpPr>
        <p:spPr bwMode="auto">
          <a:xfrm>
            <a:off x="5533491" y="9165128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Ongoing privilege management</a:t>
            </a:r>
          </a:p>
        </p:txBody>
      </p:sp>
      <p:sp>
        <p:nvSpPr>
          <p:cNvPr id="199" name="Rectangle 198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4754971" y="6549859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Mobile apps</a:t>
            </a:r>
          </a:p>
        </p:txBody>
      </p:sp>
      <p:sp>
        <p:nvSpPr>
          <p:cNvPr id="64" name="Rectangle 63">
            <a:hlinkClick r:id="" action="ppaction://noaction"/>
            <a:extLst>
              <a:ext uri="{FF2B5EF4-FFF2-40B4-BE49-F238E27FC236}">
                <a16:creationId xmlns:a16="http://schemas.microsoft.com/office/drawing/2014/main" id="{D945F4B5-CC65-4105-A399-4C0952277895}"/>
              </a:ext>
            </a:extLst>
          </p:cNvPr>
          <p:cNvSpPr/>
          <p:nvPr/>
        </p:nvSpPr>
        <p:spPr bwMode="auto">
          <a:xfrm>
            <a:off x="10148597" y="511886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33"/>
              </a:lnSpc>
            </a:pPr>
            <a:r>
              <a:rPr lang="en-GB" sz="1867">
                <a:solidFill>
                  <a:schemeClr val="bg1"/>
                </a:solidFill>
              </a:rPr>
              <a:t>Coarse- and fine-grained </a:t>
            </a:r>
          </a:p>
          <a:p>
            <a:pPr>
              <a:lnSpc>
                <a:spcPts val="2133"/>
              </a:lnSpc>
            </a:pPr>
            <a:r>
              <a:rPr lang="en-GB" sz="1867">
                <a:solidFill>
                  <a:schemeClr val="bg1"/>
                </a:solidFill>
              </a:rPr>
              <a:t>authorisation control</a:t>
            </a:r>
          </a:p>
        </p:txBody>
      </p:sp>
      <p:sp>
        <p:nvSpPr>
          <p:cNvPr id="67" name="Rectangle 66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308627" y="511886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Clinical/virtual desktops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1" name="Rectangle 70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308627" y="653558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Medical devices</a:t>
            </a:r>
          </a:p>
        </p:txBody>
      </p:sp>
      <p:sp>
        <p:nvSpPr>
          <p:cNvPr id="68" name="Rectangle 67">
            <a:hlinkClick r:id="" action="ppaction://noaction"/>
            <a:extLst>
              <a:ext uri="{FF2B5EF4-FFF2-40B4-BE49-F238E27FC236}">
                <a16:creationId xmlns:a16="http://schemas.microsoft.com/office/drawing/2014/main" id="{B3FEA2C3-EC07-4F2F-AAC2-020918B88920}"/>
              </a:ext>
            </a:extLst>
          </p:cNvPr>
          <p:cNvSpPr/>
          <p:nvPr/>
        </p:nvSpPr>
        <p:spPr bwMode="auto">
          <a:xfrm>
            <a:off x="19308627" y="5828112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Shared mobile devices</a:t>
            </a:r>
          </a:p>
        </p:txBody>
      </p:sp>
      <p:sp>
        <p:nvSpPr>
          <p:cNvPr id="72" name="Rectangle 71">
            <a:hlinkClick r:id="" action="ppaction://noaction"/>
            <a:extLst>
              <a:ext uri="{FF2B5EF4-FFF2-40B4-BE49-F238E27FC236}">
                <a16:creationId xmlns:a16="http://schemas.microsoft.com/office/drawing/2014/main" id="{7725494B-3D71-4B0D-B717-F7EC25433780}"/>
              </a:ext>
            </a:extLst>
          </p:cNvPr>
          <p:cNvSpPr/>
          <p:nvPr/>
        </p:nvSpPr>
        <p:spPr bwMode="auto">
          <a:xfrm>
            <a:off x="19308624" y="7243064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Privileged access management</a:t>
            </a:r>
          </a:p>
        </p:txBody>
      </p:sp>
      <p:sp>
        <p:nvSpPr>
          <p:cNvPr id="184" name="Rectangle 183">
            <a:hlinkClick r:id="" action="ppaction://noaction"/>
            <a:extLst>
              <a:ext uri="{FF2B5EF4-FFF2-40B4-BE49-F238E27FC236}">
                <a16:creationId xmlns:a16="http://schemas.microsoft.com/office/drawing/2014/main" id="{4469244B-99CE-44F2-9BAB-89980FBDFDBD}"/>
              </a:ext>
            </a:extLst>
          </p:cNvPr>
          <p:cNvSpPr/>
          <p:nvPr/>
        </p:nvSpPr>
        <p:spPr bwMode="auto">
          <a:xfrm>
            <a:off x="934333" y="5118867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973"/>
              </a:lnSpc>
            </a:pPr>
            <a:r>
              <a:rPr lang="en-US" sz="1867">
                <a:solidFill>
                  <a:schemeClr val="bg1"/>
                </a:solidFill>
              </a:rPr>
              <a:t>Healthcare and</a:t>
            </a:r>
          </a:p>
          <a:p>
            <a:pPr>
              <a:lnSpc>
                <a:spcPts val="1973"/>
              </a:lnSpc>
            </a:pPr>
            <a:r>
              <a:rPr lang="en-US" sz="1867">
                <a:solidFill>
                  <a:schemeClr val="bg1"/>
                </a:solidFill>
              </a:rPr>
              <a:t>government standards</a:t>
            </a:r>
          </a:p>
        </p:txBody>
      </p:sp>
      <p:sp>
        <p:nvSpPr>
          <p:cNvPr id="203" name="Rectangle 202">
            <a:hlinkClick r:id="" action="ppaction://noaction"/>
            <a:extLst>
              <a:ext uri="{FF2B5EF4-FFF2-40B4-BE49-F238E27FC236}">
                <a16:creationId xmlns:a16="http://schemas.microsoft.com/office/drawing/2014/main" id="{4458E012-A54E-4D45-81CC-07223CBBD147}"/>
              </a:ext>
            </a:extLst>
          </p:cNvPr>
          <p:cNvSpPr/>
          <p:nvPr/>
        </p:nvSpPr>
        <p:spPr bwMode="auto">
          <a:xfrm>
            <a:off x="929485" y="5822048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973"/>
              </a:lnSpc>
            </a:pPr>
            <a:r>
              <a:rPr lang="en-US" sz="1867">
                <a:solidFill>
                  <a:schemeClr val="bg1"/>
                </a:solidFill>
              </a:rPr>
              <a:t>Analytics and audit reports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A2E9C65-C2F8-4753-8D5E-7FEAB2C7F6A0}"/>
              </a:ext>
            </a:extLst>
          </p:cNvPr>
          <p:cNvSpPr/>
          <p:nvPr/>
        </p:nvSpPr>
        <p:spPr bwMode="auto">
          <a:xfrm>
            <a:off x="916643" y="7738640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973"/>
              </a:lnSpc>
            </a:pPr>
            <a:r>
              <a:rPr lang="en-US" sz="1867">
                <a:solidFill>
                  <a:schemeClr val="bg1"/>
                </a:solidFill>
              </a:rPr>
              <a:t>Anomaly detection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411CAC7-7856-4D44-BF8A-D517AC33CED7}"/>
              </a:ext>
            </a:extLst>
          </p:cNvPr>
          <p:cNvSpPr/>
          <p:nvPr/>
        </p:nvSpPr>
        <p:spPr bwMode="auto">
          <a:xfrm>
            <a:off x="717131" y="6858000"/>
            <a:ext cx="4120896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RISK MANAGEMENT</a:t>
            </a:r>
          </a:p>
        </p:txBody>
      </p:sp>
      <p:grpSp>
        <p:nvGrpSpPr>
          <p:cNvPr id="34" name="FairWarning trigger">
            <a:extLst>
              <a:ext uri="{FF2B5EF4-FFF2-40B4-BE49-F238E27FC236}">
                <a16:creationId xmlns:a16="http://schemas.microsoft.com/office/drawing/2014/main" id="{8F57A5B2-9B1A-4C23-ADCA-C32F36B01BAB}"/>
              </a:ext>
            </a:extLst>
          </p:cNvPr>
          <p:cNvGrpSpPr/>
          <p:nvPr/>
        </p:nvGrpSpPr>
        <p:grpSpPr>
          <a:xfrm>
            <a:off x="19185692" y="11542626"/>
            <a:ext cx="1454747" cy="774597"/>
            <a:chOff x="7694036" y="4597589"/>
            <a:chExt cx="545530" cy="290474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4AEE93-97F2-4E1C-956A-2B22EE9AABC2}"/>
                </a:ext>
              </a:extLst>
            </p:cNvPr>
            <p:cNvSpPr/>
            <p:nvPr/>
          </p:nvSpPr>
          <p:spPr bwMode="auto">
            <a:xfrm>
              <a:off x="7760461" y="4597589"/>
              <a:ext cx="179420" cy="57040"/>
            </a:xfrm>
            <a:prstGeom prst="rect">
              <a:avLst/>
            </a:prstGeom>
            <a:solidFill>
              <a:srgbClr val="4D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0EC9C97-1465-454A-8AA1-1602F64D0F0B}"/>
                </a:ext>
              </a:extLst>
            </p:cNvPr>
            <p:cNvSpPr/>
            <p:nvPr/>
          </p:nvSpPr>
          <p:spPr bwMode="auto">
            <a:xfrm>
              <a:off x="7694036" y="4653608"/>
              <a:ext cx="545530" cy="2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Imprivata </a:t>
              </a:r>
            </a:p>
            <a:p>
              <a:r>
                <a:rPr lang="en-US" sz="1600"/>
                <a:t>FairWarning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3DA239-C07E-47A0-8963-672D1CF6D0DA}"/>
              </a:ext>
            </a:extLst>
          </p:cNvPr>
          <p:cNvSpPr txBox="1"/>
          <p:nvPr/>
        </p:nvSpPr>
        <p:spPr bwMode="auto">
          <a:xfrm>
            <a:off x="138567" y="12747392"/>
            <a:ext cx="700833" cy="42056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2133">
                <a:solidFill>
                  <a:schemeClr val="tx2"/>
                </a:solidFill>
                <a:latin typeface="+mn-lt"/>
              </a:rPr>
              <a:t>v1.2</a:t>
            </a:r>
          </a:p>
        </p:txBody>
      </p:sp>
      <p:grpSp>
        <p:nvGrpSpPr>
          <p:cNvPr id="36" name="Healthcare trigger">
            <a:extLst>
              <a:ext uri="{FF2B5EF4-FFF2-40B4-BE49-F238E27FC236}">
                <a16:creationId xmlns:a16="http://schemas.microsoft.com/office/drawing/2014/main" id="{03C879A2-4170-4E43-9B09-6D5F1A453737}"/>
              </a:ext>
            </a:extLst>
          </p:cNvPr>
          <p:cNvGrpSpPr/>
          <p:nvPr/>
        </p:nvGrpSpPr>
        <p:grpSpPr>
          <a:xfrm>
            <a:off x="10556828" y="11576503"/>
            <a:ext cx="1761864" cy="997997"/>
            <a:chOff x="4465397" y="4582632"/>
            <a:chExt cx="660699" cy="37424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57FB6A-B9AE-45C5-8695-709CF38A85C2}"/>
                </a:ext>
              </a:extLst>
            </p:cNvPr>
            <p:cNvSpPr/>
            <p:nvPr/>
          </p:nvSpPr>
          <p:spPr bwMode="auto">
            <a:xfrm>
              <a:off x="4465397" y="4775260"/>
              <a:ext cx="660699" cy="18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/>
                <a:t>Healthcare</a:t>
              </a:r>
            </a:p>
          </p:txBody>
        </p:sp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71FE4CD1-FB8A-4775-B7F0-FC162DCF3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16971" y="4582632"/>
              <a:ext cx="169175" cy="1701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230" name="Picture 229">
            <a:extLst>
              <a:ext uri="{FF2B5EF4-FFF2-40B4-BE49-F238E27FC236}">
                <a16:creationId xmlns:a16="http://schemas.microsoft.com/office/drawing/2014/main" id="{57650476-4AE7-481F-973A-21B1035732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456" y="5267192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10F6BC81-043A-40C6-86E2-046C7E68A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456" y="5970374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D2966EAB-20AE-4866-9CD2-9B6F1D34B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613" y="9311816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BC6E1580-259E-4B44-BC5C-C3BA409CB2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06827" y="6683912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76BED083-7127-4695-B19D-91F1E7A71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06827" y="5267192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17D98C3E-2E69-4D97-93B6-56A1FEC0A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437" y="6673555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BA103173-57B9-4EE2-9BE8-C960EBC0D3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437" y="9313902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6274895F-2325-43EF-BBAA-8C330D9C95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437" y="8601027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0F6FC2B8-938C-4F42-BE03-8465DDA70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06827" y="10730982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74B8CF-0CD4-47B7-94F2-D1A1AAE3A1D8}"/>
              </a:ext>
            </a:extLst>
          </p:cNvPr>
          <p:cNvSpPr/>
          <p:nvPr/>
        </p:nvSpPr>
        <p:spPr bwMode="auto">
          <a:xfrm>
            <a:off x="22475728" y="11553675"/>
            <a:ext cx="478453" cy="15210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87" name="Clear highlights" descr="Arrow Rotate left">
            <a:extLst>
              <a:ext uri="{FF2B5EF4-FFF2-40B4-BE49-F238E27FC236}">
                <a16:creationId xmlns:a16="http://schemas.microsoft.com/office/drawing/2014/main" id="{FC8FE2AB-FC56-4A47-8A35-C6A4EEF13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69513" y="12061004"/>
            <a:ext cx="484323" cy="484323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9F55A9C1-8192-4545-BA4B-E0C748F371C1}"/>
              </a:ext>
            </a:extLst>
          </p:cNvPr>
          <p:cNvSpPr/>
          <p:nvPr/>
        </p:nvSpPr>
        <p:spPr bwMode="auto">
          <a:xfrm>
            <a:off x="14518356" y="8374229"/>
            <a:ext cx="4533581" cy="74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33" b="1"/>
              <a:t>MULTIFACTOR </a:t>
            </a:r>
          </a:p>
          <a:p>
            <a:r>
              <a:rPr lang="en-US" sz="2133" b="1"/>
              <a:t>AUTHENTICATION</a:t>
            </a:r>
            <a:endParaRPr lang="en-US" sz="1600" b="1"/>
          </a:p>
        </p:txBody>
      </p:sp>
      <p:sp>
        <p:nvSpPr>
          <p:cNvPr id="100" name="Rectangle 99">
            <a:hlinkClick r:id="" action="ppaction://noaction"/>
            <a:extLst>
              <a:ext uri="{FF2B5EF4-FFF2-40B4-BE49-F238E27FC236}">
                <a16:creationId xmlns:a16="http://schemas.microsoft.com/office/drawing/2014/main" id="{A9A83237-0B60-D842-908F-97E620FD9284}"/>
              </a:ext>
            </a:extLst>
          </p:cNvPr>
          <p:cNvSpPr/>
          <p:nvPr/>
        </p:nvSpPr>
        <p:spPr bwMode="auto">
          <a:xfrm>
            <a:off x="14754971" y="9877128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Clinical workflow authentication</a:t>
            </a:r>
          </a:p>
        </p:txBody>
      </p:sp>
      <p:sp>
        <p:nvSpPr>
          <p:cNvPr id="101" name="Rectangle 100">
            <a:hlinkClick r:id="" action="ppaction://noaction"/>
            <a:extLst>
              <a:ext uri="{FF2B5EF4-FFF2-40B4-BE49-F238E27FC236}">
                <a16:creationId xmlns:a16="http://schemas.microsoft.com/office/drawing/2014/main" id="{E010DB8F-218A-7546-9242-0071158F1822}"/>
              </a:ext>
            </a:extLst>
          </p:cNvPr>
          <p:cNvSpPr/>
          <p:nvPr/>
        </p:nvSpPr>
        <p:spPr bwMode="auto">
          <a:xfrm>
            <a:off x="14754971" y="9190128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33"/>
              </a:lnSpc>
            </a:pPr>
            <a:r>
              <a:rPr lang="en-US" sz="1867">
                <a:solidFill>
                  <a:schemeClr val="bg1"/>
                </a:solidFill>
              </a:rPr>
              <a:t>Remote access</a:t>
            </a:r>
          </a:p>
        </p:txBody>
      </p:sp>
      <p:sp>
        <p:nvSpPr>
          <p:cNvPr id="102" name="Rectangle 101">
            <a:hlinkClick r:id="" action="ppaction://noaction"/>
            <a:extLst>
              <a:ext uri="{FF2B5EF4-FFF2-40B4-BE49-F238E27FC236}">
                <a16:creationId xmlns:a16="http://schemas.microsoft.com/office/drawing/2014/main" id="{364CC420-310E-DB46-943A-135F55E9E31C}"/>
              </a:ext>
            </a:extLst>
          </p:cNvPr>
          <p:cNvSpPr/>
          <p:nvPr/>
        </p:nvSpPr>
        <p:spPr bwMode="auto">
          <a:xfrm>
            <a:off x="14754971" y="10584605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133"/>
              </a:lnSpc>
            </a:pPr>
            <a:r>
              <a:rPr lang="en-US" sz="1867">
                <a:solidFill>
                  <a:schemeClr val="bg1"/>
                </a:solidFill>
              </a:rPr>
              <a:t>Risk-based and </a:t>
            </a:r>
            <a:br>
              <a:rPr lang="en-US" sz="1867">
                <a:solidFill>
                  <a:schemeClr val="bg1"/>
                </a:solidFill>
              </a:rPr>
            </a:br>
            <a:r>
              <a:rPr lang="en-US" sz="1867">
                <a:solidFill>
                  <a:schemeClr val="bg1"/>
                </a:solidFill>
              </a:rPr>
              <a:t>adaptive authentication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37031C1-4E74-6642-86BE-CF95EEFD7F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8019" y="10025454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4" name="Rectangle 103">
            <a:hlinkClick r:id="" action="ppaction://noaction"/>
            <a:extLst>
              <a:ext uri="{FF2B5EF4-FFF2-40B4-BE49-F238E27FC236}">
                <a16:creationId xmlns:a16="http://schemas.microsoft.com/office/drawing/2014/main" id="{DD4DB8D4-C95D-DA46-A54C-81CDE1C197FB}"/>
              </a:ext>
            </a:extLst>
          </p:cNvPr>
          <p:cNvSpPr/>
          <p:nvPr/>
        </p:nvSpPr>
        <p:spPr bwMode="auto">
          <a:xfrm>
            <a:off x="14763312" y="7255069"/>
            <a:ext cx="4072128" cy="6339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243840" tIns="121920" rIns="243840" bIns="1219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67">
                <a:solidFill>
                  <a:schemeClr val="bg1"/>
                </a:solidFill>
              </a:rPr>
              <a:t>National Systems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0ADA263F-5F2C-6447-AAAC-898C78E5A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0701" y="7419926"/>
            <a:ext cx="335307" cy="3373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9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3F57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3F57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3F57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3F57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2ED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2ED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2ED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7A3B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7586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4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3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3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8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1CF"/>
                                      </p:to>
                                    </p:animClr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4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4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4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4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4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49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779D"/>
                                      </p:to>
                                    </p:animClr>
                                    <p:set>
                                      <p:cBhvr>
                                        <p:cTn id="50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3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5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5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6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7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8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59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5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779D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6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C3F57"/>
                                      </p:to>
                                    </p:animClr>
                                    <p:set>
                                      <p:cBhvr>
                                        <p:cTn id="64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5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6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6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7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8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8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9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9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0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0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1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7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7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7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3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4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4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4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9B2C"/>
                                      </p:to>
                                    </p:animClr>
                                    <p:set>
                                      <p:cBhvr>
                                        <p:cTn id="75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5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6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6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7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8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8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9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0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2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8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8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8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8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6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6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7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7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8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8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9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9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0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0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2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4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95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9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9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9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3" fill="hold">
                      <p:stCondLst>
                        <p:cond delay="0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6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7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7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8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9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0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2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2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11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11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1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EBE"/>
                                      </p:to>
                                    </p:animClr>
                                    <p:set>
                                      <p:cBhvr>
                                        <p:cTn id="1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1EE946D-4E1D-4B27-8DE5-94B19DD75424}"/>
              </a:ext>
            </a:extLst>
          </p:cNvPr>
          <p:cNvSpPr txBox="1"/>
          <p:nvPr/>
        </p:nvSpPr>
        <p:spPr>
          <a:xfrm>
            <a:off x="4218651" y="600502"/>
            <a:ext cx="1624077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4800" b="1"/>
              <a:t>Praktikable B3S Compliance Konzepte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25E79-5EC0-4A44-96BD-FD4F8304779E}"/>
              </a:ext>
            </a:extLst>
          </p:cNvPr>
          <p:cNvSpPr txBox="1"/>
          <p:nvPr/>
        </p:nvSpPr>
        <p:spPr>
          <a:xfrm>
            <a:off x="1756124" y="3174500"/>
            <a:ext cx="21204818" cy="8166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/>
              <a:t>Warum engagiert sich Dräger in diesem Projekt?</a:t>
            </a:r>
            <a:endParaRPr lang="en-US" sz="4000"/>
          </a:p>
          <a:p>
            <a:pPr algn="l"/>
            <a:endParaRPr lang="en-US" sz="4000"/>
          </a:p>
          <a:p>
            <a:pPr algn="l"/>
            <a:r>
              <a:rPr lang="en-US" sz="4000"/>
              <a:t>Auch im Kontext von Medizinprodukten, insbesondere von Software als Medizinprodukt wie bspw. </a:t>
            </a:r>
            <a:r>
              <a:rPr lang="en-US" sz="4000" b="1"/>
              <a:t>PDMS</a:t>
            </a:r>
            <a:r>
              <a:rPr lang="en-US" sz="4000"/>
              <a:t>, stellt sich immer wieder die Frage nach der Realisierbarkeit von </a:t>
            </a:r>
            <a:r>
              <a:rPr lang="en-US" sz="4000" b="1"/>
              <a:t>sicheren </a:t>
            </a:r>
            <a:r>
              <a:rPr lang="en-US" sz="4000"/>
              <a:t>und </a:t>
            </a:r>
            <a:r>
              <a:rPr lang="en-US" sz="4000" b="1"/>
              <a:t>gleichzeitig effizienten</a:t>
            </a:r>
            <a:r>
              <a:rPr lang="en-US" sz="4000"/>
              <a:t> Anmeldeprozessen. </a:t>
            </a:r>
          </a:p>
          <a:p>
            <a:pPr algn="l"/>
            <a:endParaRPr lang="en-US" sz="4000"/>
          </a:p>
          <a:p>
            <a:pPr algn="l"/>
            <a:r>
              <a:rPr lang="en-US" sz="4000"/>
              <a:t>BSI IT-Sicherheitsvorgaben in Bezug au</a:t>
            </a:r>
            <a:r>
              <a:rPr lang="en-US" sz="4000" b="1"/>
              <a:t>f Nutzerauthentifizierung</a:t>
            </a:r>
            <a:r>
              <a:rPr lang="en-US" sz="4000"/>
              <a:t> auch für den sicheren und dokumentierten </a:t>
            </a:r>
            <a:r>
              <a:rPr lang="en-US" sz="4000" b="1"/>
              <a:t>Zugriff auf Medizingeräte</a:t>
            </a:r>
            <a:r>
              <a:rPr lang="en-US" sz="4000"/>
              <a:t> relevant?</a:t>
            </a:r>
          </a:p>
          <a:p>
            <a:pPr algn="l"/>
            <a:endParaRPr lang="en-US" sz="4000"/>
          </a:p>
          <a:p>
            <a:pPr algn="l"/>
            <a:r>
              <a:rPr lang="en-US" sz="4000" b="1"/>
              <a:t>Dräger </a:t>
            </a:r>
            <a:r>
              <a:rPr lang="en-US" sz="4000"/>
              <a:t>berät und unterstützt Krankenhausbetreiber zusammen mit Partnern </a:t>
            </a:r>
            <a:r>
              <a:rPr lang="en-US" sz="4000" b="1"/>
              <a:t>ganzheitlich </a:t>
            </a:r>
            <a:r>
              <a:rPr lang="en-US" sz="4000"/>
              <a:t>bei der Festlegung und Umsetzung von </a:t>
            </a:r>
            <a:r>
              <a:rPr lang="en-US" sz="4000" b="1"/>
              <a:t>IT- und MT-Risikomanagementstandards!</a:t>
            </a:r>
          </a:p>
          <a:p>
            <a:pPr algn="l"/>
            <a:endParaRPr lang="en-US" sz="2800"/>
          </a:p>
          <a:p>
            <a:pPr algn="l"/>
            <a:r>
              <a:rPr lang="en-US" sz="2800"/>
              <a:t>(Risikomanagementmethoden beim Einsatz von Medizinprodukten in einem IT-Netzwerk innerhalb des B3S Geltungsbereichs gemäß DIN EN 80001-1 und Informationssicherheits-Managementsysteme ISMS nach DIN ISO/IEC 27001)</a:t>
            </a: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0BEB567-8411-4E39-BA34-FD1A4263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149" y="1668"/>
            <a:ext cx="3652256" cy="18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1EE946D-4E1D-4B27-8DE5-94B19DD75424}"/>
              </a:ext>
            </a:extLst>
          </p:cNvPr>
          <p:cNvSpPr txBox="1"/>
          <p:nvPr/>
        </p:nvSpPr>
        <p:spPr>
          <a:xfrm>
            <a:off x="6070600" y="600502"/>
            <a:ext cx="1220893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de-DE" sz="4800" b="1">
                <a:solidFill>
                  <a:srgbClr val="002060"/>
                </a:solidFill>
              </a:rPr>
              <a:t>Rheinland Klinikum Neuss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9DE378-842C-4F31-BE0C-9A3BF37D750A}"/>
              </a:ext>
            </a:extLst>
          </p:cNvPr>
          <p:cNvSpPr txBox="1"/>
          <p:nvPr/>
        </p:nvSpPr>
        <p:spPr>
          <a:xfrm>
            <a:off x="3976007" y="2945288"/>
            <a:ext cx="15691758" cy="8935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Beginnen wir mit den Besonderheiten in unserem Krankenhaus im Bezug auf das Projekt?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Flächendeckender Einsatz von Citrix mit IGEL und </a:t>
            </a:r>
            <a:r>
              <a:rPr lang="de-DE" sz="2800" err="1"/>
              <a:t>Fat</a:t>
            </a:r>
            <a:r>
              <a:rPr lang="de-DE" sz="2800"/>
              <a:t> Client.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Mitnahme geöffneter Dokumente bei Arbeitsplatzwechsel.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Automatische Arbeitsplatz bezogene Druckerauswahl.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Zurück zur aktuellen Situation, das haben wir geschafft: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Anbindung einer Klinik und des Sprechstundenzentrums SPZ.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SSO Funktion unter Citrix (</a:t>
            </a:r>
            <a:r>
              <a:rPr lang="de-DE" sz="2800" err="1"/>
              <a:t>Thin</a:t>
            </a:r>
            <a:r>
              <a:rPr lang="de-DE" sz="2800"/>
              <a:t> Client und </a:t>
            </a:r>
            <a:r>
              <a:rPr lang="de-DE" sz="2800" err="1"/>
              <a:t>Fat</a:t>
            </a:r>
            <a:r>
              <a:rPr lang="de-DE" sz="2800"/>
              <a:t> Client) mit KIS Integration.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Zeitersparnis der Benutzer ca. 30min – 60min pro Tag.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Das haben wir uns noch vorgenommen: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sz="2800"/>
              <a:t>Benutzerbezogener Aufruf von Subsystemen aus dem KIS.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/>
              <a:t>-   Einbindung weiterer Kliniken und Fachbereiche.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 </a:t>
            </a:r>
            <a:endParaRPr kumimoji="0" lang="en-GB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22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1EE946D-4E1D-4B27-8DE5-94B19DD75424}"/>
              </a:ext>
            </a:extLst>
          </p:cNvPr>
          <p:cNvSpPr txBox="1"/>
          <p:nvPr/>
        </p:nvSpPr>
        <p:spPr>
          <a:xfrm>
            <a:off x="6070600" y="600502"/>
            <a:ext cx="1220893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800" b="1" err="1">
                <a:solidFill>
                  <a:srgbClr val="002060"/>
                </a:solidFill>
              </a:rPr>
              <a:t>Ategris</a:t>
            </a:r>
            <a:endParaRPr lang="de-DE" sz="4800" b="1">
              <a:solidFill>
                <a:srgbClr val="0020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B588C0-4A13-42E6-9834-035054E146B8}"/>
              </a:ext>
            </a:extLst>
          </p:cNvPr>
          <p:cNvSpPr txBox="1"/>
          <p:nvPr/>
        </p:nvSpPr>
        <p:spPr>
          <a:xfrm>
            <a:off x="3845379" y="2997093"/>
            <a:ext cx="15691758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3600" b="1"/>
              <a:t>Beginnen wir mit der Zukunft, was ist bis Projektende noch geplant?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3600"/>
              <a:t>- Wir hoffe auf einen Feldtest unter realen Bedingungen. Aufgrund verschiedener Faktoren können wir derzeit nur im Labor testen. Die medizinische Abteilung wird aber auch hier eingebunden.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3600"/>
              <a:t> </a:t>
            </a:r>
          </a:p>
          <a:p>
            <a:pPr algn="l"/>
            <a:r>
              <a:rPr lang="de-DE" sz="3600" b="1"/>
              <a:t>Das ist bis zum Projektende noch geplant: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3600"/>
              <a:t>- Derzeit ist das Thema Bluetooth als zweiter Faktor noch in der Bearbeitung. Aus der Lösung das Optimum rauszuholen ist das Ziel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3600"/>
          </a:p>
          <a:p>
            <a:pPr algn="l"/>
            <a:r>
              <a:rPr lang="de-DE" sz="3600" b="1"/>
              <a:t>Aktuell sieht es bei uns so aus:</a:t>
            </a:r>
          </a:p>
          <a:p>
            <a:pPr algn="l"/>
            <a:r>
              <a:rPr lang="de-DE" sz="3600"/>
              <a:t>- Wir haben zwei Szenarien im Labor aufgebaut, der Std.-Arbeitsplatz (z.B. von Ärzten) bei dem es nur um eine zügige Anmeldung und auch eine Authentifizierung in Applikationen geht. Zum anderen eine Art Kiosk-PC, an dem man sich die im Hintergrund aktive Citrix-Session heran holt, seine Arbeit dokumentiert und dann eben so schnell die Verbindung wieder trennt.</a:t>
            </a:r>
          </a:p>
          <a:p>
            <a:pPr algn="l"/>
            <a:endParaRPr lang="de-DE" sz="4000"/>
          </a:p>
        </p:txBody>
      </p:sp>
    </p:spTree>
    <p:extLst>
      <p:ext uri="{BB962C8B-B14F-4D97-AF65-F5344CB8AC3E}">
        <p14:creationId xmlns:p14="http://schemas.microsoft.com/office/powerpoint/2010/main" val="16093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DE3842C8417E4DBB61A25097A3696E" ma:contentTypeVersion="2" ma:contentTypeDescription="Ein neues Dokument erstellen." ma:contentTypeScope="" ma:versionID="b4b3f20214dd16df9cbd4aecdd3361c9">
  <xsd:schema xmlns:xsd="http://www.w3.org/2001/XMLSchema" xmlns:xs="http://www.w3.org/2001/XMLSchema" xmlns:p="http://schemas.microsoft.com/office/2006/metadata/properties" xmlns:ns2="80eb2d24-144f-4ecd-8cfd-96beadd5cfa3" targetNamespace="http://schemas.microsoft.com/office/2006/metadata/properties" ma:root="true" ma:fieldsID="ba070d297e4959c39adcc59e9d0c399c" ns2:_="">
    <xsd:import namespace="80eb2d24-144f-4ecd-8cfd-96beadd5cf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b2d24-144f-4ecd-8cfd-96beadd5c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24E35A-9E99-4CE1-A11A-E205E3370942}">
  <ds:schemaRefs>
    <ds:schemaRef ds:uri="80eb2d24-144f-4ecd-8cfd-96beadd5cf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2506A4-C64B-4C28-8F6F-773D463D30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34409A-0115-4DCA-8FC7-CAB2D96D3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Macintosh PowerPoint</Application>
  <PresentationFormat>Benutzerdefiniert</PresentationFormat>
  <Paragraphs>242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Helvetica Light</vt:lpstr>
      <vt:lpstr>Helvetica Neue</vt:lpstr>
      <vt:lpstr>Times New Roman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Unsere PUBLIKATION</vt:lpstr>
      <vt:lpstr>                           Imprivata OneSign – ein Bestandteil des digital identity framewORK</vt:lpstr>
      <vt:lpstr>PowerPoint-Präsentation</vt:lpstr>
      <vt:lpstr>PowerPoint-Präsentation</vt:lpstr>
      <vt:lpstr>PowerPoint-Präsentation</vt:lpstr>
      <vt:lpstr>PowerPoint-Präsentation</vt:lpstr>
      <vt:lpstr>FAZIT</vt:lpstr>
      <vt:lpstr>Danke für ihre Aufmerksamkeit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Christoph Feldhaus</dc:creator>
  <cp:lastModifiedBy>Firma Guig mbH GmbH</cp:lastModifiedBy>
  <cp:revision>5</cp:revision>
  <cp:lastPrinted>2019-06-12T12:17:37Z</cp:lastPrinted>
  <dcterms:modified xsi:type="dcterms:W3CDTF">2022-03-11T08:38:48Z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247000</vt:r8>
  </property>
  <property fmtid="{D5CDD505-2E9C-101B-9397-08002B2CF9AE}" pid="3" name="ContentTypeId">
    <vt:lpwstr>0x010100C7DE3842C8417E4DBB61A25097A3696E</vt:lpwstr>
  </property>
  <property fmtid="{D5CDD505-2E9C-101B-9397-08002B2CF9AE}" pid="4" name="ComplianceAssetId">
    <vt:lpwstr/>
  </property>
</Properties>
</file>