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6" r:id="rId5"/>
    <p:sldId id="2146849760" r:id="rId6"/>
    <p:sldId id="2146849757" r:id="rId7"/>
    <p:sldId id="2146849752" r:id="rId8"/>
    <p:sldId id="2146849753" r:id="rId9"/>
    <p:sldId id="259" r:id="rId10"/>
    <p:sldId id="261" r:id="rId11"/>
    <p:sldId id="2146849758" r:id="rId12"/>
    <p:sldId id="274" r:id="rId13"/>
    <p:sldId id="272" r:id="rId14"/>
    <p:sldId id="2146849756" r:id="rId15"/>
    <p:sldId id="2146849424" r:id="rId16"/>
    <p:sldId id="268" r:id="rId17"/>
    <p:sldId id="2146849759" r:id="rId18"/>
    <p:sldId id="2146849761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828800" rtl="0" fontAlgn="auto" latinLnBrk="0" hangingPunct="0">
      <a:lnSpc>
        <a:spcPct val="100000"/>
      </a:lnSpc>
      <a:spcBef>
        <a:spcPts val="2100"/>
      </a:spcBef>
      <a:spcAft>
        <a:spcPts val="0"/>
      </a:spcAft>
      <a:buClrTx/>
      <a:buSzTx/>
      <a:buFontTx/>
      <a:buNone/>
      <a:tabLst/>
      <a:defRPr kumimoji="0" sz="3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ctr" defTabSz="1828800" rtl="0" fontAlgn="auto" latinLnBrk="0" hangingPunct="0">
      <a:lnSpc>
        <a:spcPct val="100000"/>
      </a:lnSpc>
      <a:spcBef>
        <a:spcPts val="2100"/>
      </a:spcBef>
      <a:spcAft>
        <a:spcPts val="0"/>
      </a:spcAft>
      <a:buClrTx/>
      <a:buSzTx/>
      <a:buFontTx/>
      <a:buNone/>
      <a:tabLst/>
      <a:defRPr kumimoji="0" sz="3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ctr" defTabSz="1828800" rtl="0" fontAlgn="auto" latinLnBrk="0" hangingPunct="0">
      <a:lnSpc>
        <a:spcPct val="100000"/>
      </a:lnSpc>
      <a:spcBef>
        <a:spcPts val="2100"/>
      </a:spcBef>
      <a:spcAft>
        <a:spcPts val="0"/>
      </a:spcAft>
      <a:buClrTx/>
      <a:buSzTx/>
      <a:buFontTx/>
      <a:buNone/>
      <a:tabLst/>
      <a:defRPr kumimoji="0" sz="3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ctr" defTabSz="1828800" rtl="0" fontAlgn="auto" latinLnBrk="0" hangingPunct="0">
      <a:lnSpc>
        <a:spcPct val="100000"/>
      </a:lnSpc>
      <a:spcBef>
        <a:spcPts val="2100"/>
      </a:spcBef>
      <a:spcAft>
        <a:spcPts val="0"/>
      </a:spcAft>
      <a:buClrTx/>
      <a:buSzTx/>
      <a:buFontTx/>
      <a:buNone/>
      <a:tabLst/>
      <a:defRPr kumimoji="0" sz="3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ctr" defTabSz="1828800" rtl="0" fontAlgn="auto" latinLnBrk="0" hangingPunct="0">
      <a:lnSpc>
        <a:spcPct val="100000"/>
      </a:lnSpc>
      <a:spcBef>
        <a:spcPts val="2100"/>
      </a:spcBef>
      <a:spcAft>
        <a:spcPts val="0"/>
      </a:spcAft>
      <a:buClrTx/>
      <a:buSzTx/>
      <a:buFontTx/>
      <a:buNone/>
      <a:tabLst/>
      <a:defRPr kumimoji="0" sz="3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ctr" defTabSz="1828800" rtl="0" fontAlgn="auto" latinLnBrk="0" hangingPunct="0">
      <a:lnSpc>
        <a:spcPct val="100000"/>
      </a:lnSpc>
      <a:spcBef>
        <a:spcPts val="2100"/>
      </a:spcBef>
      <a:spcAft>
        <a:spcPts val="0"/>
      </a:spcAft>
      <a:buClrTx/>
      <a:buSzTx/>
      <a:buFontTx/>
      <a:buNone/>
      <a:tabLst/>
      <a:defRPr kumimoji="0" sz="3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ctr" defTabSz="1828800" rtl="0" fontAlgn="auto" latinLnBrk="0" hangingPunct="0">
      <a:lnSpc>
        <a:spcPct val="100000"/>
      </a:lnSpc>
      <a:spcBef>
        <a:spcPts val="2100"/>
      </a:spcBef>
      <a:spcAft>
        <a:spcPts val="0"/>
      </a:spcAft>
      <a:buClrTx/>
      <a:buSzTx/>
      <a:buFontTx/>
      <a:buNone/>
      <a:tabLst/>
      <a:defRPr kumimoji="0" sz="3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ctr" defTabSz="1828800" rtl="0" fontAlgn="auto" latinLnBrk="0" hangingPunct="0">
      <a:lnSpc>
        <a:spcPct val="100000"/>
      </a:lnSpc>
      <a:spcBef>
        <a:spcPts val="2100"/>
      </a:spcBef>
      <a:spcAft>
        <a:spcPts val="0"/>
      </a:spcAft>
      <a:buClrTx/>
      <a:buSzTx/>
      <a:buFontTx/>
      <a:buNone/>
      <a:tabLst/>
      <a:defRPr kumimoji="0" sz="3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ctr" defTabSz="1828800" rtl="0" fontAlgn="auto" latinLnBrk="0" hangingPunct="0">
      <a:lnSpc>
        <a:spcPct val="100000"/>
      </a:lnSpc>
      <a:spcBef>
        <a:spcPts val="2100"/>
      </a:spcBef>
      <a:spcAft>
        <a:spcPts val="0"/>
      </a:spcAft>
      <a:buClrTx/>
      <a:buSzTx/>
      <a:buFontTx/>
      <a:buNone/>
      <a:tabLst/>
      <a:defRPr kumimoji="0" sz="3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177771-E395-D584-E93B-A38F4554D036}" name="Gastgebruiker" initials="Ga" userId="S::urn:spo:anon#177c3d0c680336a5055adbd006bc14bdc37daee52c0511b52e53b408dbcedb46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3265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497EB3-FB81-416A-A84F-CE07CC1E9FD2}" v="5" dt="2023-02-15T07:16:33.987"/>
    <p1510:client id="{2A6F242E-F856-4ED3-8E89-C8A6C0175EE8}" v="7" dt="2023-02-15T11:43:44.09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ECDD"/>
          </a:solidFill>
        </a:fill>
      </a:tcStyle>
    </a:wholeTbl>
    <a:band2H>
      <a:tcTxStyle/>
      <a:tcStyle>
        <a:tcBdr/>
        <a:fill>
          <a:solidFill>
            <a:srgbClr val="E6F6EF"/>
          </a:solidFill>
        </a:fill>
      </a:tcStyle>
    </a:band2H>
    <a:firstCol>
      <a:tcTxStyle b="on" i="off">
        <a:font>
          <a:latin typeface="Arial Bold"/>
          <a:ea typeface="Arial Bold"/>
          <a:cs typeface="Arial Bold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 Bold"/>
          <a:ea typeface="Arial Bold"/>
          <a:cs typeface="Arial Bold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762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 Bold"/>
          <a:ea typeface="Arial Bold"/>
          <a:cs typeface="Arial Bold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762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Arial Bold"/>
          <a:ea typeface="Arial Bold"/>
          <a:cs typeface="Arial Bold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>
          <a:latin typeface="Arial Bold"/>
          <a:ea typeface="Arial Bold"/>
          <a:cs typeface="Arial Bold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762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Arial Bold"/>
          <a:ea typeface="Arial Bold"/>
          <a:cs typeface="Arial Bold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762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CCCE6"/>
          </a:solidFill>
        </a:fill>
      </a:tcStyle>
    </a:wholeTbl>
    <a:band2H>
      <a:tcTxStyle/>
      <a:tcStyle>
        <a:tcBdr/>
        <a:fill>
          <a:solidFill>
            <a:srgbClr val="E7E7F3"/>
          </a:solidFill>
        </a:fill>
      </a:tcStyle>
    </a:band2H>
    <a:firstCol>
      <a:tcTxStyle b="on" i="off">
        <a:font>
          <a:latin typeface="Arial Bold"/>
          <a:ea typeface="Arial Bold"/>
          <a:cs typeface="Arial Bold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 Bold"/>
          <a:ea typeface="Arial Bold"/>
          <a:cs typeface="Arial Bold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762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 Bold"/>
          <a:ea typeface="Arial Bold"/>
          <a:cs typeface="Arial Bold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762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Arial Bold"/>
          <a:ea typeface="Arial Bold"/>
          <a:cs typeface="Arial Bold"/>
        </a:font>
        <a:schemeClr val="accent3">
          <a:lumOff val="44000"/>
        </a:schemeClr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 Bold"/>
          <a:ea typeface="Arial Bold"/>
          <a:cs typeface="Arial Bold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Arial Bold"/>
          <a:ea typeface="Arial Bold"/>
          <a:cs typeface="Arial Bold"/>
        </a:font>
        <a:schemeClr val="accent3">
          <a:lumOff val="44000"/>
        </a:schemeClr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 Bold"/>
          <a:ea typeface="Arial Bold"/>
          <a:cs typeface="Arial Bold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 Bold"/>
          <a:ea typeface="Arial Bold"/>
          <a:cs typeface="Arial Bold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762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 Bold"/>
          <a:ea typeface="Arial Bold"/>
          <a:cs typeface="Arial Bold"/>
        </a:font>
        <a:schemeClr val="accent3">
          <a:lumOff val="44000"/>
        </a:schemeClr>
      </a:tcTxStyle>
      <a:tcStyle>
        <a:tcBdr>
          <a:lef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762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Arial Bold"/>
          <a:ea typeface="Arial Bold"/>
          <a:cs typeface="Arial Bold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 Bold"/>
          <a:ea typeface="Arial Bold"/>
          <a:cs typeface="Arial Bold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 Bold"/>
          <a:ea typeface="Arial Bold"/>
          <a:cs typeface="Arial Bold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88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fried Geerdink" userId="74278714-6522-42a6-b2f6-75faed1cfd55" providerId="ADAL" clId="{2A6F242E-F856-4ED3-8E89-C8A6C0175EE8}"/>
    <pc:docChg chg="undo custSel modSld">
      <pc:chgData name="Wilfried Geerdink" userId="74278714-6522-42a6-b2f6-75faed1cfd55" providerId="ADAL" clId="{2A6F242E-F856-4ED3-8E89-C8A6C0175EE8}" dt="2023-02-15T11:46:33.818" v="91" actId="20577"/>
      <pc:docMkLst>
        <pc:docMk/>
      </pc:docMkLst>
      <pc:sldChg chg="addSp delSp modSp mod">
        <pc:chgData name="Wilfried Geerdink" userId="74278714-6522-42a6-b2f6-75faed1cfd55" providerId="ADAL" clId="{2A6F242E-F856-4ED3-8E89-C8A6C0175EE8}" dt="2023-02-15T11:43:57.664" v="76" actId="1076"/>
        <pc:sldMkLst>
          <pc:docMk/>
          <pc:sldMk cId="2116903233" sldId="272"/>
        </pc:sldMkLst>
        <pc:picChg chg="mod">
          <ac:chgData name="Wilfried Geerdink" userId="74278714-6522-42a6-b2f6-75faed1cfd55" providerId="ADAL" clId="{2A6F242E-F856-4ED3-8E89-C8A6C0175EE8}" dt="2023-02-15T11:43:57.664" v="76" actId="1076"/>
          <ac:picMkLst>
            <pc:docMk/>
            <pc:sldMk cId="2116903233" sldId="272"/>
            <ac:picMk id="2" creationId="{DF3E411B-CF0A-E10D-C3A3-2A5816E1853A}"/>
          </ac:picMkLst>
        </pc:picChg>
        <pc:picChg chg="add del mod">
          <ac:chgData name="Wilfried Geerdink" userId="74278714-6522-42a6-b2f6-75faed1cfd55" providerId="ADAL" clId="{2A6F242E-F856-4ED3-8E89-C8A6C0175EE8}" dt="2023-02-15T11:43:39.939" v="57"/>
          <ac:picMkLst>
            <pc:docMk/>
            <pc:sldMk cId="2116903233" sldId="272"/>
            <ac:picMk id="3" creationId="{4561A9A1-F0F7-36CD-70CA-12A124AB56B4}"/>
          </ac:picMkLst>
        </pc:picChg>
        <pc:picChg chg="add mod">
          <ac:chgData name="Wilfried Geerdink" userId="74278714-6522-42a6-b2f6-75faed1cfd55" providerId="ADAL" clId="{2A6F242E-F856-4ED3-8E89-C8A6C0175EE8}" dt="2023-02-15T11:43:55.391" v="75" actId="1037"/>
          <ac:picMkLst>
            <pc:docMk/>
            <pc:sldMk cId="2116903233" sldId="272"/>
            <ac:picMk id="6" creationId="{5538F66F-56AC-EADE-733E-38C92A58A0DC}"/>
          </ac:picMkLst>
        </pc:picChg>
      </pc:sldChg>
      <pc:sldChg chg="modSp mod">
        <pc:chgData name="Wilfried Geerdink" userId="74278714-6522-42a6-b2f6-75faed1cfd55" providerId="ADAL" clId="{2A6F242E-F856-4ED3-8E89-C8A6C0175EE8}" dt="2023-02-15T10:37:29.441" v="48"/>
        <pc:sldMkLst>
          <pc:docMk/>
          <pc:sldMk cId="2507069011" sldId="274"/>
        </pc:sldMkLst>
        <pc:graphicFrameChg chg="mod modGraphic">
          <ac:chgData name="Wilfried Geerdink" userId="74278714-6522-42a6-b2f6-75faed1cfd55" providerId="ADAL" clId="{2A6F242E-F856-4ED3-8E89-C8A6C0175EE8}" dt="2023-02-15T10:37:29.441" v="48"/>
          <ac:graphicFrameMkLst>
            <pc:docMk/>
            <pc:sldMk cId="2507069011" sldId="274"/>
            <ac:graphicFrameMk id="44" creationId="{00000000-0000-0000-0000-000000000000}"/>
          </ac:graphicFrameMkLst>
        </pc:graphicFrameChg>
      </pc:sldChg>
      <pc:sldChg chg="modSp mod">
        <pc:chgData name="Wilfried Geerdink" userId="74278714-6522-42a6-b2f6-75faed1cfd55" providerId="ADAL" clId="{2A6F242E-F856-4ED3-8E89-C8A6C0175EE8}" dt="2023-02-15T10:37:10.640" v="45" actId="1076"/>
        <pc:sldMkLst>
          <pc:docMk/>
          <pc:sldMk cId="3116949" sldId="2146849757"/>
        </pc:sldMkLst>
        <pc:spChg chg="mod">
          <ac:chgData name="Wilfried Geerdink" userId="74278714-6522-42a6-b2f6-75faed1cfd55" providerId="ADAL" clId="{2A6F242E-F856-4ED3-8E89-C8A6C0175EE8}" dt="2023-02-15T10:37:10.640" v="45" actId="1076"/>
          <ac:spMkLst>
            <pc:docMk/>
            <pc:sldMk cId="3116949" sldId="2146849757"/>
            <ac:spMk id="4" creationId="{A702B2C4-BAAB-F502-92CC-70724C942DEE}"/>
          </ac:spMkLst>
        </pc:spChg>
      </pc:sldChg>
      <pc:sldChg chg="modSp mod">
        <pc:chgData name="Wilfried Geerdink" userId="74278714-6522-42a6-b2f6-75faed1cfd55" providerId="ADAL" clId="{2A6F242E-F856-4ED3-8E89-C8A6C0175EE8}" dt="2023-02-15T11:42:03.540" v="53" actId="113"/>
        <pc:sldMkLst>
          <pc:docMk/>
          <pc:sldMk cId="1325875721" sldId="2146849758"/>
        </pc:sldMkLst>
        <pc:graphicFrameChg chg="mod modGraphic">
          <ac:chgData name="Wilfried Geerdink" userId="74278714-6522-42a6-b2f6-75faed1cfd55" providerId="ADAL" clId="{2A6F242E-F856-4ED3-8E89-C8A6C0175EE8}" dt="2023-02-15T11:42:03.540" v="53" actId="113"/>
          <ac:graphicFrameMkLst>
            <pc:docMk/>
            <pc:sldMk cId="1325875721" sldId="2146849758"/>
            <ac:graphicFrameMk id="38" creationId="{00000000-0000-0000-0000-000000000000}"/>
          </ac:graphicFrameMkLst>
        </pc:graphicFrameChg>
      </pc:sldChg>
      <pc:sldChg chg="modSp mod">
        <pc:chgData name="Wilfried Geerdink" userId="74278714-6522-42a6-b2f6-75faed1cfd55" providerId="ADAL" clId="{2A6F242E-F856-4ED3-8E89-C8A6C0175EE8}" dt="2023-02-15T11:46:33.818" v="91" actId="20577"/>
        <pc:sldMkLst>
          <pc:docMk/>
          <pc:sldMk cId="2343538768" sldId="2146849761"/>
        </pc:sldMkLst>
        <pc:spChg chg="mod">
          <ac:chgData name="Wilfried Geerdink" userId="74278714-6522-42a6-b2f6-75faed1cfd55" providerId="ADAL" clId="{2A6F242E-F856-4ED3-8E89-C8A6C0175EE8}" dt="2023-02-15T11:46:33.818" v="91" actId="20577"/>
          <ac:spMkLst>
            <pc:docMk/>
            <pc:sldMk cId="2343538768" sldId="2146849761"/>
            <ac:spMk id="15" creationId="{2E89AA83-A773-C017-9E19-0106AC5BCEC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spcBef>
        <a:spcPts val="800"/>
      </a:spcBef>
      <a:defRPr sz="2400">
        <a:latin typeface="+mj-lt"/>
        <a:ea typeface="+mj-ea"/>
        <a:cs typeface="+mj-cs"/>
        <a:sym typeface="Times New Roman"/>
      </a:defRPr>
    </a:lvl1pPr>
    <a:lvl2pPr indent="228600" defTabSz="1828800" latinLnBrk="0">
      <a:spcBef>
        <a:spcPts val="800"/>
      </a:spcBef>
      <a:defRPr sz="2400">
        <a:latin typeface="+mj-lt"/>
        <a:ea typeface="+mj-ea"/>
        <a:cs typeface="+mj-cs"/>
        <a:sym typeface="Times New Roman"/>
      </a:defRPr>
    </a:lvl2pPr>
    <a:lvl3pPr indent="457200" defTabSz="1828800" latinLnBrk="0">
      <a:spcBef>
        <a:spcPts val="800"/>
      </a:spcBef>
      <a:defRPr sz="2400">
        <a:latin typeface="+mj-lt"/>
        <a:ea typeface="+mj-ea"/>
        <a:cs typeface="+mj-cs"/>
        <a:sym typeface="Times New Roman"/>
      </a:defRPr>
    </a:lvl3pPr>
    <a:lvl4pPr indent="685800" defTabSz="1828800" latinLnBrk="0">
      <a:spcBef>
        <a:spcPts val="800"/>
      </a:spcBef>
      <a:defRPr sz="2400">
        <a:latin typeface="+mj-lt"/>
        <a:ea typeface="+mj-ea"/>
        <a:cs typeface="+mj-cs"/>
        <a:sym typeface="Times New Roman"/>
      </a:defRPr>
    </a:lvl4pPr>
    <a:lvl5pPr indent="914400" defTabSz="1828800" latinLnBrk="0">
      <a:spcBef>
        <a:spcPts val="800"/>
      </a:spcBef>
      <a:defRPr sz="2400">
        <a:latin typeface="+mj-lt"/>
        <a:ea typeface="+mj-ea"/>
        <a:cs typeface="+mj-cs"/>
        <a:sym typeface="Times New Roman"/>
      </a:defRPr>
    </a:lvl5pPr>
    <a:lvl6pPr indent="1143000" defTabSz="1828800" latinLnBrk="0">
      <a:spcBef>
        <a:spcPts val="800"/>
      </a:spcBef>
      <a:defRPr sz="2400">
        <a:latin typeface="+mj-lt"/>
        <a:ea typeface="+mj-ea"/>
        <a:cs typeface="+mj-cs"/>
        <a:sym typeface="Times New Roman"/>
      </a:defRPr>
    </a:lvl6pPr>
    <a:lvl7pPr indent="1371600" defTabSz="1828800" latinLnBrk="0">
      <a:spcBef>
        <a:spcPts val="800"/>
      </a:spcBef>
      <a:defRPr sz="2400">
        <a:latin typeface="+mj-lt"/>
        <a:ea typeface="+mj-ea"/>
        <a:cs typeface="+mj-cs"/>
        <a:sym typeface="Times New Roman"/>
      </a:defRPr>
    </a:lvl7pPr>
    <a:lvl8pPr indent="1600200" defTabSz="1828800" latinLnBrk="0">
      <a:spcBef>
        <a:spcPts val="800"/>
      </a:spcBef>
      <a:defRPr sz="2400">
        <a:latin typeface="+mj-lt"/>
        <a:ea typeface="+mj-ea"/>
        <a:cs typeface="+mj-cs"/>
        <a:sym typeface="Times New Roman"/>
      </a:defRPr>
    </a:lvl8pPr>
    <a:lvl9pPr indent="1828800" defTabSz="1828800" latinLnBrk="0">
      <a:spcBef>
        <a:spcPts val="800"/>
      </a:spcBef>
      <a:defRPr sz="2400">
        <a:latin typeface="+mj-lt"/>
        <a:ea typeface="+mj-ea"/>
        <a:cs typeface="+mj-cs"/>
        <a:sym typeface="Times New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Anwendungsquote bedeutet „im OPASCA System“, egal, ob es der Patient ist, der das Portal nutzt oder das Welcome Terminal, oder ob das Personal interagiert oder Informationen aus einem Drittsystem – alle Patienten sind im System.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11208-C00F-482B-9299-468F7AD279B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791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ts val="400"/>
              </a:spcBef>
            </a:pPr>
            <a:r>
              <a:rPr lang="de-DE" dirty="0"/>
              <a:t>Check-In-Terminals drucken Wartenummern mit Patientenzuordnung (anonym </a:t>
            </a:r>
            <a:r>
              <a:rPr lang="de-DE" dirty="0" err="1"/>
              <a:t>ggü</a:t>
            </a:r>
            <a:r>
              <a:rPr lang="de-DE" dirty="0"/>
              <a:t>. anderen PatientInnen)  </a:t>
            </a:r>
          </a:p>
          <a:p>
            <a:pPr algn="l">
              <a:spcBef>
                <a:spcPts val="400"/>
              </a:spcBef>
            </a:pPr>
            <a:endParaRPr lang="de-DE" dirty="0"/>
          </a:p>
          <a:p>
            <a:pPr algn="l">
              <a:spcBef>
                <a:spcPts val="400"/>
              </a:spcBef>
            </a:pPr>
            <a:r>
              <a:rPr lang="de-DE" dirty="0"/>
              <a:t> </a:t>
            </a:r>
            <a:r>
              <a:rPr lang="de-DE" i="1" dirty="0"/>
              <a:t>Pilotambulanz</a:t>
            </a:r>
            <a:r>
              <a:rPr lang="de-DE" dirty="0"/>
              <a:t>: Medizinische Klinik 1 </a:t>
            </a:r>
            <a:endParaRPr lang="en-US" dirty="0"/>
          </a:p>
          <a:p>
            <a:pPr algn="l">
              <a:spcBef>
                <a:spcPts val="400"/>
              </a:spcBef>
            </a:pPr>
            <a:r>
              <a:rPr lang="de-DE" dirty="0"/>
              <a:t>         Erweiterungen um ambulante und stationäre Aufnahmen weiterer Ambulanzen</a:t>
            </a:r>
            <a:endParaRPr lang="en-US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7560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Anwendungsquote bedeutet „im OPASCA System“, egal, ob es der Patient ist, der das Portal nutzt oder das Welcome Terminal, oder ob das Personal interagiert oder Informationen aus einem Drittsystem – alle Patienten sind im System.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11208-C00F-482B-9299-468F7AD279BC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0486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5522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tart-/Titelfolie Ko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sldNum" sz="quarter" idx="2"/>
          </p:nvPr>
        </p:nvSpPr>
        <p:spPr>
          <a:xfrm>
            <a:off x="23535534" y="12908484"/>
            <a:ext cx="179600" cy="54886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 hell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9E25E16-FA46-48A5-8B39-FCC47515D4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620" y="337558"/>
            <a:ext cx="21031200" cy="186149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60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de-DE"/>
              <a:t>Mastertitelformat </a:t>
            </a:r>
            <a:r>
              <a:rPr lang="de-DE">
                <a:solidFill>
                  <a:srgbClr val="1BBBE8"/>
                </a:solidFill>
              </a:rPr>
              <a:t>| </a:t>
            </a:r>
            <a:r>
              <a:rPr lang="de-DE"/>
              <a:t>bearbeiten </a:t>
            </a:r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id="{A00D4EF8-ED70-4C2F-8134-A76A2811269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525395" y="2783448"/>
            <a:ext cx="21031198" cy="8851308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de-DE" sz="4800" cap="none" baseline="0" dirty="0">
                <a:solidFill>
                  <a:srgbClr val="495256"/>
                </a:solidFill>
                <a:latin typeface="+mn-lt"/>
              </a:defRPr>
            </a:lvl1pPr>
            <a:lvl2pPr>
              <a:defRPr lang="de-DE" cap="none" baseline="0" dirty="0">
                <a:solidFill>
                  <a:srgbClr val="495256"/>
                </a:solidFill>
                <a:latin typeface="+mn-lt"/>
              </a:defRPr>
            </a:lvl2pPr>
            <a:lvl3pPr>
              <a:defRPr lang="de-DE" sz="4800" cap="none" baseline="0" dirty="0">
                <a:solidFill>
                  <a:srgbClr val="495256"/>
                </a:solidFill>
                <a:latin typeface="+mn-lt"/>
              </a:defRPr>
            </a:lvl3pPr>
            <a:lvl4pPr>
              <a:defRPr lang="de-DE" sz="4800" cap="none" baseline="0" dirty="0">
                <a:solidFill>
                  <a:srgbClr val="495256"/>
                </a:solidFill>
                <a:latin typeface="+mn-lt"/>
              </a:defRPr>
            </a:lvl4pPr>
            <a:lvl5pPr>
              <a:defRPr lang="de-DE" sz="4800" cap="none" baseline="0" dirty="0">
                <a:solidFill>
                  <a:srgbClr val="495256"/>
                </a:solidFill>
                <a:latin typeface="+mn-lt"/>
              </a:defRPr>
            </a:lvl5pPr>
          </a:lstStyle>
          <a:p>
            <a:pPr marL="685800" lvl="0" indent="-6858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de-DE"/>
              <a:t>Mastertextformat bearbeiten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de-DE"/>
              <a:t>Zweite Ebene</a:t>
            </a:r>
          </a:p>
          <a:p>
            <a:pPr lvl="2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de-DE"/>
              <a:t>Dritte Ebene</a:t>
            </a:r>
          </a:p>
          <a:p>
            <a:pPr lvl="3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de-DE"/>
              <a:t>Vierte Ebene</a:t>
            </a:r>
          </a:p>
          <a:p>
            <a:pPr lvl="4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de-DE"/>
              <a:t>Fünfte Ebene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90FAC78-C283-47E9-A17B-F68AF67C0E3F}"/>
              </a:ext>
            </a:extLst>
          </p:cNvPr>
          <p:cNvSpPr txBox="1"/>
          <p:nvPr userDrawn="1"/>
        </p:nvSpPr>
        <p:spPr>
          <a:xfrm>
            <a:off x="14438812" y="13025032"/>
            <a:ext cx="89834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rPr>
              <a:t>We care for digital healthcare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40F14B9-821B-4B68-AAFC-A18DAD245A81}"/>
              </a:ext>
            </a:extLst>
          </p:cNvPr>
          <p:cNvSpPr/>
          <p:nvPr userDrawn="1"/>
        </p:nvSpPr>
        <p:spPr>
          <a:xfrm>
            <a:off x="0" y="12658735"/>
            <a:ext cx="24384000" cy="1071154"/>
          </a:xfrm>
          <a:prstGeom prst="rect">
            <a:avLst/>
          </a:prstGeom>
          <a:solidFill>
            <a:srgbClr val="4952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 indent="0" algn="l"/>
            <a:endParaRPr lang="en-GB" sz="2400" baseline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7C1CA29-EB8B-4E3C-B2B2-22324234A5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800" y="12992762"/>
            <a:ext cx="5990680" cy="40820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B9C02B44-53C9-4771-A33D-628E4723A831}"/>
              </a:ext>
            </a:extLst>
          </p:cNvPr>
          <p:cNvSpPr txBox="1"/>
          <p:nvPr userDrawn="1"/>
        </p:nvSpPr>
        <p:spPr>
          <a:xfrm>
            <a:off x="22578646" y="12913374"/>
            <a:ext cx="9539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30B78ED9-5CEC-4540-B52E-E1533986272A}" type="slidenum">
              <a:rPr lang="en-GB" sz="2400" baseline="0" smtClean="0">
                <a:solidFill>
                  <a:schemeClr val="bg1"/>
                </a:solidFill>
                <a:latin typeface="+mn-lt"/>
              </a:rPr>
              <a:pPr algn="r"/>
              <a:t>‹nr.›</a:t>
            </a:fld>
            <a:endParaRPr lang="de-DE" sz="24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F97B3AE-7C48-4DB6-964A-9F65888659E2}"/>
              </a:ext>
            </a:extLst>
          </p:cNvPr>
          <p:cNvSpPr txBox="1"/>
          <p:nvPr userDrawn="1"/>
        </p:nvSpPr>
        <p:spPr>
          <a:xfrm>
            <a:off x="10596810" y="12978857"/>
            <a:ext cx="6550428" cy="369332"/>
          </a:xfrm>
          <a:prstGeom prst="rect">
            <a:avLst/>
          </a:prstGeom>
        </p:spPr>
        <p:txBody>
          <a:bodyPr wrap="square" rtlCol="0" anchor="t" anchorCtr="0">
            <a:spAutoFit/>
          </a:bodyPr>
          <a:lstStyle/>
          <a:p>
            <a:pPr algn="l"/>
            <a:r>
              <a:rPr lang="en-US" sz="1800" b="0" i="0">
                <a:solidFill>
                  <a:schemeClr val="bg1"/>
                </a:solidFill>
                <a:effectLst/>
                <a:latin typeface="+mn-lt"/>
              </a:rPr>
              <a:t>confidential, unrestricted copyright by OPASCA GmbH</a:t>
            </a:r>
            <a:endParaRPr lang="de-DE" sz="1800" cap="none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2819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415D6D1-8C70-40CA-BA57-C4C9379B82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6582" y="337558"/>
            <a:ext cx="21031200" cy="186149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600" cap="none" baseline="0">
                <a:solidFill>
                  <a:srgbClr val="495256"/>
                </a:solidFill>
                <a:latin typeface="+mn-lt"/>
              </a:defRPr>
            </a:lvl1pPr>
          </a:lstStyle>
          <a:p>
            <a:r>
              <a:rPr lang="de-DE"/>
              <a:t>Mastertitelformat </a:t>
            </a:r>
            <a:r>
              <a:rPr lang="de-DE">
                <a:solidFill>
                  <a:srgbClr val="1BBBE8"/>
                </a:solidFill>
              </a:rPr>
              <a:t>| </a:t>
            </a:r>
            <a:r>
              <a:rPr lang="de-DE"/>
              <a:t>bearbeiten 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23EDC64-8399-455D-A6F3-88042A61A8B7}"/>
              </a:ext>
            </a:extLst>
          </p:cNvPr>
          <p:cNvSpPr/>
          <p:nvPr userDrawn="1"/>
        </p:nvSpPr>
        <p:spPr>
          <a:xfrm>
            <a:off x="0" y="12658735"/>
            <a:ext cx="24384000" cy="1071154"/>
          </a:xfrm>
          <a:prstGeom prst="rect">
            <a:avLst/>
          </a:prstGeom>
          <a:solidFill>
            <a:srgbClr val="4952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 indent="0" algn="l"/>
            <a:endParaRPr lang="en-GB" sz="2400" baseline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3E904D2-9980-4B7B-BFCF-7C2F46DF0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800" y="12992762"/>
            <a:ext cx="5990680" cy="40820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45EE050-65FE-47AE-959F-405EB1E75695}"/>
              </a:ext>
            </a:extLst>
          </p:cNvPr>
          <p:cNvSpPr txBox="1"/>
          <p:nvPr userDrawn="1"/>
        </p:nvSpPr>
        <p:spPr>
          <a:xfrm>
            <a:off x="22578646" y="12913374"/>
            <a:ext cx="9539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30B78ED9-5CEC-4540-B52E-E1533986272A}" type="slidenum">
              <a:rPr lang="en-GB" sz="2400" baseline="0" smtClean="0">
                <a:solidFill>
                  <a:schemeClr val="bg1"/>
                </a:solidFill>
                <a:latin typeface="+mn-lt"/>
              </a:rPr>
              <a:pPr algn="r"/>
              <a:t>‹nr.›</a:t>
            </a:fld>
            <a:endParaRPr lang="de-DE" sz="24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9FA9B45-4BE0-4341-BDE8-A10D31C6F1BE}"/>
              </a:ext>
            </a:extLst>
          </p:cNvPr>
          <p:cNvSpPr txBox="1"/>
          <p:nvPr userDrawn="1"/>
        </p:nvSpPr>
        <p:spPr>
          <a:xfrm>
            <a:off x="10596810" y="12978857"/>
            <a:ext cx="6550428" cy="369332"/>
          </a:xfrm>
          <a:prstGeom prst="rect">
            <a:avLst/>
          </a:prstGeom>
        </p:spPr>
        <p:txBody>
          <a:bodyPr wrap="square" rtlCol="0" anchor="t" anchorCtr="0">
            <a:spAutoFit/>
          </a:bodyPr>
          <a:lstStyle/>
          <a:p>
            <a:pPr algn="l"/>
            <a:r>
              <a:rPr lang="en-US" sz="1800" b="0" i="0">
                <a:solidFill>
                  <a:schemeClr val="bg1"/>
                </a:solidFill>
                <a:effectLst/>
                <a:latin typeface="+mn-lt"/>
              </a:rPr>
              <a:t>confidential, unrestricted copyright by OPASCA GmbH</a:t>
            </a:r>
            <a:endParaRPr lang="de-DE" sz="1800" cap="none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4465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4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CCE604C-6D76-4E82-9CE1-F0918BA91B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101" y="2406477"/>
            <a:ext cx="12490450" cy="282257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0" kern="0" spc="-1200" baseline="0">
                <a:solidFill>
                  <a:srgbClr val="DD0100"/>
                </a:solidFill>
                <a:latin typeface="+mj-lt"/>
              </a:defRPr>
            </a:lvl1pPr>
            <a:lvl2pPr marL="914400" indent="0">
              <a:buNone/>
              <a:defRPr sz="16000">
                <a:solidFill>
                  <a:srgbClr val="DD0100"/>
                </a:solidFill>
                <a:latin typeface="+mj-lt"/>
              </a:defRPr>
            </a:lvl2pPr>
            <a:lvl3pPr marL="1828800" indent="0">
              <a:buNone/>
              <a:defRPr sz="16000">
                <a:solidFill>
                  <a:srgbClr val="DD0100"/>
                </a:solidFill>
                <a:latin typeface="+mj-lt"/>
              </a:defRPr>
            </a:lvl3pPr>
            <a:lvl4pPr marL="2743200" indent="0">
              <a:buNone/>
              <a:defRPr sz="16000">
                <a:solidFill>
                  <a:srgbClr val="DD0100"/>
                </a:solidFill>
                <a:latin typeface="+mj-lt"/>
              </a:defRPr>
            </a:lvl4pPr>
            <a:lvl5pPr marL="3657600" indent="0">
              <a:buNone/>
              <a:defRPr sz="16000">
                <a:solidFill>
                  <a:srgbClr val="DD0100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Hier</a:t>
            </a: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324E8DDD-859D-4159-9E34-9F606066F5FD}"/>
              </a:ext>
            </a:extLst>
          </p:cNvPr>
          <p:cNvSpPr/>
          <p:nvPr userDrawn="1"/>
        </p:nvSpPr>
        <p:spPr>
          <a:xfrm>
            <a:off x="15021072" y="4473084"/>
            <a:ext cx="10080000" cy="10080000"/>
          </a:xfrm>
          <a:prstGeom prst="ellipse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720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492C0F8F-838D-4794-A36A-72464FD479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769" y="3625519"/>
            <a:ext cx="12488310" cy="261485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0" kern="600" spc="-1200" baseline="0">
                <a:latin typeface="Avant Garde BQ" pitchFamily="50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nl-NL" dirty="0"/>
              <a:t>de titel van de</a:t>
            </a:r>
          </a:p>
        </p:txBody>
      </p:sp>
      <p:sp>
        <p:nvSpPr>
          <p:cNvPr id="6" name="Tijdelijke aanduiding voor tekst 7">
            <a:extLst>
              <a:ext uri="{FF2B5EF4-FFF2-40B4-BE49-F238E27FC236}">
                <a16:creationId xmlns:a16="http://schemas.microsoft.com/office/drawing/2014/main" id="{B3C6D086-6508-4616-B388-49E78073F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767" y="5085351"/>
            <a:ext cx="12489574" cy="261485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0" kern="600" spc="-1200" baseline="0">
                <a:latin typeface="Avant Garde BQ" pitchFamily="50" charset="0"/>
              </a:defRPr>
            </a:lvl1pPr>
            <a:lvl2pPr marL="914400" indent="0">
              <a:buNone/>
              <a:defRPr sz="16000"/>
            </a:lvl2pPr>
            <a:lvl3pPr marL="1828800" indent="0">
              <a:buNone/>
              <a:defRPr sz="16000"/>
            </a:lvl3pPr>
            <a:lvl4pPr marL="2743200" indent="0">
              <a:buNone/>
              <a:defRPr sz="16000"/>
            </a:lvl4pPr>
            <a:lvl5pPr marL="3657600" indent="0">
              <a:buNone/>
              <a:defRPr sz="16000"/>
            </a:lvl5pPr>
          </a:lstStyle>
          <a:p>
            <a:pPr lvl="0"/>
            <a:r>
              <a:rPr lang="nl-NL" dirty="0"/>
              <a:t>presentatie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304968F9-26DA-403F-BA77-20F7E2549DF2}"/>
              </a:ext>
            </a:extLst>
          </p:cNvPr>
          <p:cNvCxnSpPr/>
          <p:nvPr userDrawn="1"/>
        </p:nvCxnSpPr>
        <p:spPr>
          <a:xfrm>
            <a:off x="19107068" y="10694598"/>
            <a:ext cx="1908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776F1192-BAA9-4E63-9D17-DE76EF0DBC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28168" y="8262856"/>
            <a:ext cx="6624220" cy="20843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800">
                <a:solidFill>
                  <a:srgbClr val="DD0100"/>
                </a:solidFill>
                <a:latin typeface="Avant Garde BQ" pitchFamily="50" charset="0"/>
              </a:defRPr>
            </a:lvl1pPr>
          </a:lstStyle>
          <a:p>
            <a:pPr lvl="0"/>
            <a:r>
              <a:rPr lang="nl-NL" dirty="0"/>
              <a:t>Welkom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FA11A3D-EF06-4C0A-91B7-3BDA653BA2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0331" y="1017873"/>
            <a:ext cx="4065234" cy="138627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205F814-99CC-41D3-B1D2-1BD09A6DB7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0347" y="12325596"/>
            <a:ext cx="6001446" cy="1135468"/>
          </a:xfrm>
          <a:prstGeom prst="rect">
            <a:avLst/>
          </a:prstGeom>
        </p:spPr>
      </p:pic>
      <p:sp>
        <p:nvSpPr>
          <p:cNvPr id="14" name="Tijdelijke aanduiding voor afbeelding 5">
            <a:extLst>
              <a:ext uri="{FF2B5EF4-FFF2-40B4-BE49-F238E27FC236}">
                <a16:creationId xmlns:a16="http://schemas.microsoft.com/office/drawing/2014/main" id="{5F271107-D223-4E32-8FB2-9A1552A13D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3101" y="10070755"/>
            <a:ext cx="5807910" cy="2822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200"/>
            </a:lvl1pPr>
          </a:lstStyle>
          <a:p>
            <a:r>
              <a:rPr lang="nl-NL" dirty="0"/>
              <a:t>Klik op het pictogram als u een logo van het ziekenhuis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57587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>
            <a:picLocks noChangeAspect="1"/>
          </p:cNvPicPr>
          <p:nvPr/>
        </p:nvPicPr>
        <p:blipFill>
          <a:blip r:embed="rId6"/>
          <a:srcRect r="50173"/>
          <a:stretch>
            <a:fillRect/>
          </a:stretch>
        </p:blipFill>
        <p:spPr>
          <a:xfrm rot="10800000" flipH="1">
            <a:off x="20461062" y="2089405"/>
            <a:ext cx="3932484" cy="11658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6"/>
          <a:srcRect l="49220"/>
          <a:stretch>
            <a:fillRect/>
          </a:stretch>
        </p:blipFill>
        <p:spPr>
          <a:xfrm>
            <a:off x="-21293" y="2089405"/>
            <a:ext cx="4007692" cy="1165808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"/>
          <p:cNvSpPr/>
          <p:nvPr/>
        </p:nvSpPr>
        <p:spPr>
          <a:xfrm>
            <a:off x="1734212" y="12918663"/>
            <a:ext cx="870752" cy="5539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tIns="91439" bIns="91439">
            <a:spAutoFit/>
          </a:bodyPr>
          <a:lstStyle/>
          <a:p>
            <a:pPr algn="r">
              <a:spcBef>
                <a:spcPts val="1400"/>
              </a:spcBef>
              <a:defRPr sz="2400" b="0">
                <a:solidFill>
                  <a:srgbClr val="002060"/>
                </a:solidFill>
              </a:defRPr>
            </a:pPr>
            <a:r>
              <a:t>20</a:t>
            </a:r>
            <a:r>
              <a:rPr lang="de-DE"/>
              <a:t>23</a:t>
            </a:r>
            <a:endParaRPr/>
          </a:p>
        </p:txBody>
      </p:sp>
      <p:sp>
        <p:nvSpPr>
          <p:cNvPr id="9" name="Shape 9"/>
          <p:cNvSpPr/>
          <p:nvPr/>
        </p:nvSpPr>
        <p:spPr>
          <a:xfrm>
            <a:off x="23420592" y="12959303"/>
            <a:ext cx="393800" cy="5234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8900" tIns="88900" rIns="88900" bIns="88900" anchor="ctr">
            <a:spAutoFit/>
          </a:bodyPr>
          <a:lstStyle/>
          <a:p>
            <a:pPr algn="r">
              <a:spcBef>
                <a:spcPts val="1400"/>
              </a:spcBef>
              <a:defRPr sz="2400" b="0">
                <a:solidFill>
                  <a:srgbClr val="002060"/>
                </a:solidFill>
              </a:defRPr>
            </a:pPr>
            <a:fld id="{86CB4B4D-7CA3-9044-876B-883B54F8677D}" type="slidenum">
              <a:t>‹nr.›</a:t>
            </a:fld>
            <a:r>
              <a:t>￼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3714750" y="8305800"/>
            <a:ext cx="17030700" cy="3505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pic>
        <p:nvPicPr>
          <p:cNvPr id="12" name="image4.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898053"/>
            <a:ext cx="24400251" cy="45719"/>
          </a:xfrm>
          <a:prstGeom prst="rect">
            <a:avLst/>
          </a:prstGeom>
          <a:solidFill>
            <a:srgbClr val="3265A2"/>
          </a:solidFill>
          <a:ln w="12700">
            <a:miter lim="400000"/>
          </a:ln>
          <a:effectLst>
            <a:glow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</a:effectLst>
        </p:spPr>
      </p:pic>
      <p:pic>
        <p:nvPicPr>
          <p:cNvPr id="13" name="image4.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6251" y="12730604"/>
            <a:ext cx="24400251" cy="45719"/>
          </a:xfrm>
          <a:prstGeom prst="rect">
            <a:avLst/>
          </a:prstGeom>
          <a:solidFill>
            <a:srgbClr val="3265A2"/>
          </a:solidFill>
          <a:ln w="12700">
            <a:miter lim="400000"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0BF27C1-12AE-AB45-9E0C-24E36F4E1AC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0"/>
            <a:ext cx="4544060" cy="1806790"/>
          </a:xfrm>
          <a:prstGeom prst="rect">
            <a:avLst/>
          </a:prstGeom>
        </p:spPr>
      </p:pic>
      <p:sp>
        <p:nvSpPr>
          <p:cNvPr id="14" name="Shape 8">
            <a:extLst>
              <a:ext uri="{FF2B5EF4-FFF2-40B4-BE49-F238E27FC236}">
                <a16:creationId xmlns:a16="http://schemas.microsoft.com/office/drawing/2014/main" id="{D8EA8044-4CA7-9244-9A4C-CC86536DD7A2}"/>
              </a:ext>
            </a:extLst>
          </p:cNvPr>
          <p:cNvSpPr/>
          <p:nvPr userDrawn="1"/>
        </p:nvSpPr>
        <p:spPr>
          <a:xfrm>
            <a:off x="2994009" y="12968221"/>
            <a:ext cx="18512593" cy="47192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spcBef>
                <a:spcPts val="0"/>
              </a:spcBef>
              <a:defRPr sz="2400" b="0">
                <a:solidFill>
                  <a:srgbClr val="002060"/>
                </a:solidFill>
              </a:defRPr>
            </a:lvl1pPr>
          </a:lstStyle>
          <a:p>
            <a:r>
              <a:rPr lang="de-DE"/>
              <a:t>Save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date</a:t>
            </a:r>
            <a:r>
              <a:rPr lang="de-DE"/>
              <a:t>: 14</a:t>
            </a:r>
            <a:r>
              <a:t>.-</a:t>
            </a:r>
            <a:r>
              <a:rPr lang="de-DE"/>
              <a:t>15</a:t>
            </a:r>
            <a:r>
              <a:t>.02.20</a:t>
            </a:r>
            <a:r>
              <a:rPr lang="de-DE"/>
              <a:t>24</a:t>
            </a:r>
            <a:r>
              <a:t> </a:t>
            </a:r>
            <a:r>
              <a:rPr err="1"/>
              <a:t>Entscheider</a:t>
            </a:r>
            <a:r>
              <a:t>-Event </a:t>
            </a:r>
            <a:r>
              <a:rPr lang="de-DE"/>
              <a:t>– der Digitalisierungsgipfel der Gesundheitswirtschaft, </a:t>
            </a:r>
            <a:r>
              <a:rPr err="1"/>
              <a:t>Industrie</a:t>
            </a:r>
            <a:r>
              <a:t>-Club Düsseldorf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l" defTabSz="914400" latinLnBrk="0">
        <a:lnSpc>
          <a:spcPct val="10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4000" b="0" i="0" u="none" strike="noStrike" cap="all" spc="0" baseline="0">
          <a:ln>
            <a:noFill/>
          </a:ln>
          <a:solidFill>
            <a:srgbClr val="00206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latinLnBrk="0">
        <a:lnSpc>
          <a:spcPct val="10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4000" b="0" i="0" u="none" strike="noStrike" cap="all" spc="0" baseline="0">
          <a:ln>
            <a:noFill/>
          </a:ln>
          <a:solidFill>
            <a:srgbClr val="00206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latinLnBrk="0">
        <a:lnSpc>
          <a:spcPct val="10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4000" b="0" i="0" u="none" strike="noStrike" cap="all" spc="0" baseline="0">
          <a:ln>
            <a:noFill/>
          </a:ln>
          <a:solidFill>
            <a:srgbClr val="00206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latinLnBrk="0">
        <a:lnSpc>
          <a:spcPct val="10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4000" b="0" i="0" u="none" strike="noStrike" cap="all" spc="0" baseline="0">
          <a:ln>
            <a:noFill/>
          </a:ln>
          <a:solidFill>
            <a:srgbClr val="00206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latinLnBrk="0">
        <a:lnSpc>
          <a:spcPct val="10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4000" b="0" i="0" u="none" strike="noStrike" cap="all" spc="0" baseline="0">
          <a:ln>
            <a:noFill/>
          </a:ln>
          <a:solidFill>
            <a:srgbClr val="002060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l" defTabSz="914400" latinLnBrk="0">
        <a:lnSpc>
          <a:spcPct val="10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4000" b="0" i="0" u="none" strike="noStrike" cap="all" spc="0" baseline="0">
          <a:ln>
            <a:noFill/>
          </a:ln>
          <a:solidFill>
            <a:srgbClr val="002060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l" defTabSz="914400" latinLnBrk="0">
        <a:lnSpc>
          <a:spcPct val="10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4000" b="0" i="0" u="none" strike="noStrike" cap="all" spc="0" baseline="0">
          <a:ln>
            <a:noFill/>
          </a:ln>
          <a:solidFill>
            <a:srgbClr val="002060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l" defTabSz="914400" latinLnBrk="0">
        <a:lnSpc>
          <a:spcPct val="10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4000" b="0" i="0" u="none" strike="noStrike" cap="all" spc="0" baseline="0">
          <a:ln>
            <a:noFill/>
          </a:ln>
          <a:solidFill>
            <a:srgbClr val="002060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l" defTabSz="914400" latinLnBrk="0">
        <a:lnSpc>
          <a:spcPct val="10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4000" b="0" i="0" u="none" strike="noStrike" cap="all" spc="0" baseline="0">
          <a:ln>
            <a:noFill/>
          </a:ln>
          <a:solidFill>
            <a:srgbClr val="00206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ctr" defTabSz="18288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2060"/>
          </a:solidFill>
          <a:uFillTx/>
          <a:latin typeface="Segoe UI"/>
          <a:ea typeface="Segoe UI"/>
          <a:cs typeface="Segoe UI"/>
          <a:sym typeface="Segoe UI"/>
        </a:defRPr>
      </a:lvl1pPr>
      <a:lvl2pPr marL="0" marR="0" indent="457200" algn="ctr" defTabSz="18288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2060"/>
          </a:solidFill>
          <a:uFillTx/>
          <a:latin typeface="Segoe UI"/>
          <a:ea typeface="Segoe UI"/>
          <a:cs typeface="Segoe UI"/>
          <a:sym typeface="Segoe UI"/>
        </a:defRPr>
      </a:lvl2pPr>
      <a:lvl3pPr marL="0" marR="0" indent="914400" algn="ctr" defTabSz="18288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2060"/>
          </a:solidFill>
          <a:uFillTx/>
          <a:latin typeface="Segoe UI"/>
          <a:ea typeface="Segoe UI"/>
          <a:cs typeface="Segoe UI"/>
          <a:sym typeface="Segoe UI"/>
        </a:defRPr>
      </a:lvl3pPr>
      <a:lvl4pPr marL="0" marR="0" indent="1371600" algn="ctr" defTabSz="18288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2060"/>
          </a:solidFill>
          <a:uFillTx/>
          <a:latin typeface="Segoe UI"/>
          <a:ea typeface="Segoe UI"/>
          <a:cs typeface="Segoe UI"/>
          <a:sym typeface="Segoe UI"/>
        </a:defRPr>
      </a:lvl4pPr>
      <a:lvl5pPr marL="0" marR="0" indent="1828800" algn="ctr" defTabSz="18288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2060"/>
          </a:solidFill>
          <a:uFillTx/>
          <a:latin typeface="Segoe UI"/>
          <a:ea typeface="Segoe UI"/>
          <a:cs typeface="Segoe UI"/>
          <a:sym typeface="Segoe UI"/>
        </a:defRPr>
      </a:lvl5pPr>
      <a:lvl6pPr marL="0" marR="0" indent="2286000" algn="ctr" defTabSz="18288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2060"/>
          </a:solidFill>
          <a:uFillTx/>
          <a:latin typeface="Segoe UI"/>
          <a:ea typeface="Segoe UI"/>
          <a:cs typeface="Segoe UI"/>
          <a:sym typeface="Segoe UI"/>
        </a:defRPr>
      </a:lvl6pPr>
      <a:lvl7pPr marL="0" marR="0" indent="2743200" algn="ctr" defTabSz="18288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2060"/>
          </a:solidFill>
          <a:uFillTx/>
          <a:latin typeface="Segoe UI"/>
          <a:ea typeface="Segoe UI"/>
          <a:cs typeface="Segoe UI"/>
          <a:sym typeface="Segoe UI"/>
        </a:defRPr>
      </a:lvl7pPr>
      <a:lvl8pPr marL="0" marR="0" indent="3200400" algn="ctr" defTabSz="18288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2060"/>
          </a:solidFill>
          <a:uFillTx/>
          <a:latin typeface="Segoe UI"/>
          <a:ea typeface="Segoe UI"/>
          <a:cs typeface="Segoe UI"/>
          <a:sym typeface="Segoe UI"/>
        </a:defRPr>
      </a:lvl8pPr>
      <a:lvl9pPr marL="0" marR="0" indent="3657600" algn="ctr" defTabSz="18288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2060"/>
          </a:solidFill>
          <a:uFillTx/>
          <a:latin typeface="Segoe UI"/>
          <a:ea typeface="Segoe UI"/>
          <a:cs typeface="Segoe UI"/>
          <a:sym typeface="Segoe U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1828800" latinLnBrk="0">
        <a:lnSpc>
          <a:spcPct val="10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1828800" latinLnBrk="0">
        <a:lnSpc>
          <a:spcPct val="10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1828800" latinLnBrk="0">
        <a:lnSpc>
          <a:spcPct val="10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1828800" latinLnBrk="0">
        <a:lnSpc>
          <a:spcPct val="10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1828800" latinLnBrk="0">
        <a:lnSpc>
          <a:spcPct val="10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1828800" latinLnBrk="0">
        <a:lnSpc>
          <a:spcPct val="10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1828800" latinLnBrk="0">
        <a:lnSpc>
          <a:spcPct val="10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1828800" latinLnBrk="0">
        <a:lnSpc>
          <a:spcPct val="10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fi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18" Type="http://schemas.openxmlformats.org/officeDocument/2006/relationships/image" Target="../media/image19.jfif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sv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5.png"/><Relationship Id="rId7" Type="http://schemas.openxmlformats.org/officeDocument/2006/relationships/image" Target="../media/image19.jf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fif"/><Relationship Id="rId5" Type="http://schemas.openxmlformats.org/officeDocument/2006/relationships/image" Target="../media/image17.jfif"/><Relationship Id="rId4" Type="http://schemas.openxmlformats.org/officeDocument/2006/relationships/image" Target="../media/image16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f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/>
        </p:nvSpPr>
        <p:spPr>
          <a:xfrm>
            <a:off x="2333233" y="10159630"/>
            <a:ext cx="18922168" cy="92332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0"/>
              </a:spcBef>
              <a:defRPr sz="4800" b="0">
                <a:solidFill>
                  <a:srgbClr val="000066"/>
                </a:solidFill>
              </a:defRPr>
            </a:lvl1pPr>
          </a:lstStyle>
          <a:p>
            <a:r>
              <a:rPr dirty="0"/>
              <a:t>„</a:t>
            </a:r>
            <a:r>
              <a:rPr dirty="0" err="1"/>
              <a:t>Krankenhaus-Erfolg</a:t>
            </a:r>
            <a:r>
              <a:rPr dirty="0"/>
              <a:t> </a:t>
            </a:r>
            <a:r>
              <a:rPr dirty="0" err="1"/>
              <a:t>durch</a:t>
            </a:r>
            <a:r>
              <a:rPr dirty="0"/>
              <a:t> </a:t>
            </a:r>
            <a:r>
              <a:rPr lang="de-DE" dirty="0"/>
              <a:t>Nutzen stiftende Digitalisierungsprojekte</a:t>
            </a:r>
            <a:r>
              <a:rPr dirty="0"/>
              <a:t>“</a:t>
            </a:r>
          </a:p>
        </p:txBody>
      </p:sp>
      <p:sp>
        <p:nvSpPr>
          <p:cNvPr id="4" name="Shape 29"/>
          <p:cNvSpPr/>
          <p:nvPr/>
        </p:nvSpPr>
        <p:spPr>
          <a:xfrm>
            <a:off x="7892818" y="3018146"/>
            <a:ext cx="6966972" cy="313931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tIns="91439" bIns="91439">
            <a:spAutoFit/>
          </a:bodyPr>
          <a:lstStyle>
            <a:lvl1pPr>
              <a:spcBef>
                <a:spcPts val="0"/>
              </a:spcBef>
              <a:defRPr sz="4800" b="0">
                <a:solidFill>
                  <a:srgbClr val="000066"/>
                </a:solidFill>
              </a:defRPr>
            </a:lvl1pPr>
          </a:lstStyle>
          <a:p>
            <a:r>
              <a:rPr lang="de-DE" dirty="0"/>
              <a:t>Entscheider-Zyklus 2023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THEMA:</a:t>
            </a:r>
            <a:endParaRPr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5AF7FF2-6B76-15BE-60AC-05D8AD8D2714}"/>
              </a:ext>
            </a:extLst>
          </p:cNvPr>
          <p:cNvSpPr txBox="1"/>
          <p:nvPr/>
        </p:nvSpPr>
        <p:spPr>
          <a:xfrm>
            <a:off x="5270606" y="7122360"/>
            <a:ext cx="13433030" cy="258532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54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Optimierung des Patientenworkflows – Selfcheck-In &amp; smarte Vitaldatenerfassung</a:t>
            </a:r>
            <a:endParaRPr lang="de-DE" sz="5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CD51233-71EE-47FE-AAC6-B8F06917A4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6776" y="2134272"/>
            <a:ext cx="6048188" cy="4536141"/>
          </a:xfrm>
          <a:prstGeom prst="rect">
            <a:avLst/>
          </a:prstGeom>
        </p:spPr>
      </p:pic>
      <p:pic>
        <p:nvPicPr>
          <p:cNvPr id="2" name="Afbeelding 1" descr="Afbeelding met muur, persoon, person, binnen&#10;&#10;Automatisch gegenereerde beschrijving">
            <a:extLst>
              <a:ext uri="{FF2B5EF4-FFF2-40B4-BE49-F238E27FC236}">
                <a16:creationId xmlns:a16="http://schemas.microsoft.com/office/drawing/2014/main" id="{345ECFF1-5172-89BB-A3DC-7E7E26D937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964" y="459923"/>
            <a:ext cx="1087467" cy="107985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ctrTitle" idx="4294967295"/>
          </p:nvPr>
        </p:nvSpPr>
        <p:spPr>
          <a:xfrm>
            <a:off x="4445000" y="444500"/>
            <a:ext cx="13389137" cy="906441"/>
          </a:xfrm>
          <a:prstGeom prst="rect">
            <a:avLst/>
          </a:prstGeom>
          <a:noFill/>
        </p:spPr>
        <p:txBody>
          <a:bodyPr lIns="45718" tIns="45718" rIns="45718" bIns="45718" anchor="t"/>
          <a:lstStyle/>
          <a:p>
            <a:r>
              <a:rPr lang="de-DE" dirty="0"/>
              <a:t>Lösungsszenarien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F3E411B-CF0A-E10D-C3A3-2A5816E18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1"/>
          <a:stretch/>
        </p:blipFill>
        <p:spPr>
          <a:xfrm>
            <a:off x="3039036" y="2092076"/>
            <a:ext cx="19243570" cy="1082451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8BCC6B8-D4D3-CFBD-0DDB-DF6E2786766E}"/>
              </a:ext>
            </a:extLst>
          </p:cNvPr>
          <p:cNvSpPr txBox="1"/>
          <p:nvPr/>
        </p:nvSpPr>
        <p:spPr>
          <a:xfrm>
            <a:off x="10210801" y="6858000"/>
            <a:ext cx="12209928" cy="6463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nl-NL" sz="3600" i="1" u="sng" dirty="0">
                <a:solidFill>
                  <a:srgbClr val="F9AF15"/>
                </a:solidFill>
                <a:latin typeface="GothamBook"/>
              </a:rPr>
              <a:t>Videolink</a:t>
            </a:r>
          </a:p>
        </p:txBody>
      </p:sp>
      <p:pic>
        <p:nvPicPr>
          <p:cNvPr id="4" name="Afbeelding 3" descr="Afbeelding met persoon&#10;&#10;Automatisch gegenereerde beschrijving">
            <a:extLst>
              <a:ext uri="{FF2B5EF4-FFF2-40B4-BE49-F238E27FC236}">
                <a16:creationId xmlns:a16="http://schemas.microsoft.com/office/drawing/2014/main" id="{24802049-CD62-7C90-3960-D7157D989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606" y="585380"/>
            <a:ext cx="938055" cy="93805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538F66F-56AC-EADE-733E-38C92A58A0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287" y="10356574"/>
            <a:ext cx="2090182" cy="74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03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drinnen enthält.&#10;&#10;Automatisch generierte Beschreibung">
            <a:extLst>
              <a:ext uri="{FF2B5EF4-FFF2-40B4-BE49-F238E27FC236}">
                <a16:creationId xmlns:a16="http://schemas.microsoft.com/office/drawing/2014/main" id="{E02CF874-E958-1168-8DBF-5116821A8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78" y="1925485"/>
            <a:ext cx="20082674" cy="1060717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4921A7CC-1A08-4599-9E4F-7A4DFA628DF9}"/>
              </a:ext>
            </a:extLst>
          </p:cNvPr>
          <p:cNvSpPr/>
          <p:nvPr/>
        </p:nvSpPr>
        <p:spPr>
          <a:xfrm>
            <a:off x="1722178" y="9472822"/>
            <a:ext cx="20082674" cy="1897053"/>
          </a:xfrm>
          <a:prstGeom prst="rect">
            <a:avLst/>
          </a:prstGeom>
          <a:solidFill>
            <a:srgbClr val="0BBBEF"/>
          </a:solidFill>
          <a:ln>
            <a:solidFill>
              <a:srgbClr val="0BBB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62150" algn="l">
              <a:lnSpc>
                <a:spcPct val="107000"/>
              </a:lnSpc>
              <a:buClr>
                <a:srgbClr val="0BBBEF"/>
              </a:buClr>
            </a:pPr>
            <a:r>
              <a:rPr lang="de-DE" sz="400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Plattform für patientenzentriertes Workflowmanagement als Grundlage für </a:t>
            </a:r>
            <a:r>
              <a:rPr lang="de-DE" sz="4000" dirty="0" err="1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Self</a:t>
            </a:r>
            <a:r>
              <a:rPr lang="de-DE" sz="400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Service Lösungen im administrativen und klinischen Bereich des Krankenhauses.</a:t>
            </a:r>
          </a:p>
        </p:txBody>
      </p:sp>
      <p:pic>
        <p:nvPicPr>
          <p:cNvPr id="12" name="Grafik 11" descr="Ein Bild, das Zeichnung, Schild enthält.&#10;&#10;Automatisch generierte Beschreibung">
            <a:extLst>
              <a:ext uri="{FF2B5EF4-FFF2-40B4-BE49-F238E27FC236}">
                <a16:creationId xmlns:a16="http://schemas.microsoft.com/office/drawing/2014/main" id="{2520A84E-31C3-BB35-6318-4C7C5043F8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310" b="-1815"/>
          <a:stretch/>
        </p:blipFill>
        <p:spPr>
          <a:xfrm>
            <a:off x="9705399" y="4096565"/>
            <a:ext cx="181158" cy="146614"/>
          </a:xfrm>
          <a:prstGeom prst="rect">
            <a:avLst/>
          </a:prstGeom>
        </p:spPr>
      </p:pic>
      <p:pic>
        <p:nvPicPr>
          <p:cNvPr id="13" name="Grafik 12" descr="Ein Bild, das Zeichnung, Schild enthält.&#10;&#10;Automatisch generierte Beschreibung">
            <a:extLst>
              <a:ext uri="{FF2B5EF4-FFF2-40B4-BE49-F238E27FC236}">
                <a16:creationId xmlns:a16="http://schemas.microsoft.com/office/drawing/2014/main" id="{3CE2E6AD-B0D8-6D03-CD6B-CF67964C4B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8288" y="566049"/>
            <a:ext cx="3713128" cy="876298"/>
          </a:xfrm>
          <a:prstGeom prst="rect">
            <a:avLst/>
          </a:prstGeom>
        </p:spPr>
      </p:pic>
      <p:sp>
        <p:nvSpPr>
          <p:cNvPr id="2" name="Shape 43">
            <a:extLst>
              <a:ext uri="{FF2B5EF4-FFF2-40B4-BE49-F238E27FC236}">
                <a16:creationId xmlns:a16="http://schemas.microsoft.com/office/drawing/2014/main" id="{825CB40C-355E-E799-330F-27834C8E2562}"/>
              </a:ext>
            </a:extLst>
          </p:cNvPr>
          <p:cNvSpPr txBox="1">
            <a:spLocks/>
          </p:cNvSpPr>
          <p:nvPr/>
        </p:nvSpPr>
        <p:spPr>
          <a:xfrm>
            <a:off x="4445000" y="444500"/>
            <a:ext cx="13389137" cy="906441"/>
          </a:xfrm>
          <a:prstGeom prst="rect">
            <a:avLst/>
          </a:prstGeom>
          <a:noFill/>
        </p:spPr>
        <p:txBody>
          <a:bodyPr lIns="45718" tIns="45718" rIns="45718" bIns="45718" anchor="t"/>
          <a:lstStyle>
            <a:lvl1pPr marL="0" marR="0" indent="0" algn="l" defTabSz="914400" latinLnBrk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0" baseline="0">
                <a:ln>
                  <a:noFill/>
                </a:ln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latinLnBrk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0" baseline="0">
                <a:ln>
                  <a:noFill/>
                </a:ln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latinLnBrk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0" baseline="0">
                <a:ln>
                  <a:noFill/>
                </a:ln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latinLnBrk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0" baseline="0">
                <a:ln>
                  <a:noFill/>
                </a:ln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latinLnBrk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0" baseline="0">
                <a:ln>
                  <a:noFill/>
                </a:ln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l" defTabSz="914400" latinLnBrk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0" baseline="0">
                <a:ln>
                  <a:noFill/>
                </a:ln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l" defTabSz="914400" latinLnBrk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0" baseline="0">
                <a:ln>
                  <a:noFill/>
                </a:ln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l" defTabSz="914400" latinLnBrk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0" baseline="0">
                <a:ln>
                  <a:noFill/>
                </a:ln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914400" latinLnBrk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0" baseline="0">
                <a:ln>
                  <a:noFill/>
                </a:ln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de-DE"/>
              <a:t>Lösungsszenarien</a:t>
            </a:r>
            <a:endParaRPr lang="de-DE" dirty="0"/>
          </a:p>
        </p:txBody>
      </p:sp>
      <p:pic>
        <p:nvPicPr>
          <p:cNvPr id="3" name="Afbeelding 2" descr="Afbeelding met persoon&#10;&#10;Automatisch gegenereerde beschrijving">
            <a:extLst>
              <a:ext uri="{FF2B5EF4-FFF2-40B4-BE49-F238E27FC236}">
                <a16:creationId xmlns:a16="http://schemas.microsoft.com/office/drawing/2014/main" id="{5FC73443-1720-B4A6-70EE-BA0F27731E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9" y="504292"/>
            <a:ext cx="938055" cy="93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81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30">
            <a:extLst>
              <a:ext uri="{FF2B5EF4-FFF2-40B4-BE49-F238E27FC236}">
                <a16:creationId xmlns:a16="http://schemas.microsoft.com/office/drawing/2014/main" id="{7678E2D3-AD14-16AB-7190-5FFB851E469E}"/>
              </a:ext>
            </a:extLst>
          </p:cNvPr>
          <p:cNvSpPr/>
          <p:nvPr/>
        </p:nvSpPr>
        <p:spPr>
          <a:xfrm>
            <a:off x="2" y="2033500"/>
            <a:ext cx="24384000" cy="10643132"/>
          </a:xfrm>
          <a:prstGeom prst="rect">
            <a:avLst/>
          </a:prstGeom>
          <a:solidFill>
            <a:srgbClr val="DDE8EF"/>
          </a:solidFill>
          <a:ln>
            <a:solidFill>
              <a:srgbClr val="DDE8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hangingPunct="1">
              <a:spcBef>
                <a:spcPts val="0"/>
              </a:spcBef>
              <a:defRPr/>
            </a:pPr>
            <a:endParaRPr lang="de-DE" b="0" kern="1200">
              <a:solidFill>
                <a:prstClr val="white"/>
              </a:solidFill>
              <a:latin typeface="Source Sans Pro Light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0BD919F-2E16-405E-94A4-635101F99D9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5556" y="5462341"/>
            <a:ext cx="2339000" cy="216926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3EB5CDA-059F-D752-A718-4ED845A2AD5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140" y="5327270"/>
            <a:ext cx="2349080" cy="260960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D97DBA9D-99E1-5BB3-9D26-AF0DC99E5CF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054" y="5327270"/>
            <a:ext cx="947456" cy="245434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A89F56F-8083-B4E9-5946-8867CA39E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876" y="212617"/>
            <a:ext cx="17917944" cy="1280586"/>
          </a:xfrm>
        </p:spPr>
        <p:txBody>
          <a:bodyPr/>
          <a:lstStyle/>
          <a:p>
            <a:r>
              <a:rPr lang="de-DE" cap="none" dirty="0"/>
              <a:t>Beispielhafter Prozess Patientenaufnahme mit </a:t>
            </a:r>
          </a:p>
        </p:txBody>
      </p:sp>
      <p:sp>
        <p:nvSpPr>
          <p:cNvPr id="33" name="Freihandform: Form 32">
            <a:extLst>
              <a:ext uri="{FF2B5EF4-FFF2-40B4-BE49-F238E27FC236}">
                <a16:creationId xmlns:a16="http://schemas.microsoft.com/office/drawing/2014/main" id="{D9FADFD2-F514-CE00-CE87-4E2D990B70C6}"/>
              </a:ext>
            </a:extLst>
          </p:cNvPr>
          <p:cNvSpPr/>
          <p:nvPr/>
        </p:nvSpPr>
        <p:spPr>
          <a:xfrm>
            <a:off x="6279001" y="5768208"/>
            <a:ext cx="842110" cy="1658700"/>
          </a:xfrm>
          <a:custGeom>
            <a:avLst/>
            <a:gdLst>
              <a:gd name="connsiteX0" fmla="*/ 18853 w 622169"/>
              <a:gd name="connsiteY0" fmla="*/ 1225485 h 1225485"/>
              <a:gd name="connsiteX1" fmla="*/ 622169 w 622169"/>
              <a:gd name="connsiteY1" fmla="*/ 622169 h 1225485"/>
              <a:gd name="connsiteX2" fmla="*/ 0 w 622169"/>
              <a:gd name="connsiteY2" fmla="*/ 0 h 122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2169" h="1225485">
                <a:moveTo>
                  <a:pt x="18853" y="1225485"/>
                </a:moveTo>
                <a:lnTo>
                  <a:pt x="622169" y="622169"/>
                </a:lnTo>
                <a:lnTo>
                  <a:pt x="0" y="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hangingPunct="1">
              <a:spcBef>
                <a:spcPts val="0"/>
              </a:spcBef>
              <a:defRPr/>
            </a:pPr>
            <a:endParaRPr lang="de-DE" b="0" kern="1200">
              <a:solidFill>
                <a:prstClr val="white"/>
              </a:solidFill>
              <a:latin typeface="Source Sans Pro Light"/>
            </a:endParaRPr>
          </a:p>
        </p:txBody>
      </p:sp>
      <p:sp>
        <p:nvSpPr>
          <p:cNvPr id="38" name="Freihandform: Form 37">
            <a:extLst>
              <a:ext uri="{FF2B5EF4-FFF2-40B4-BE49-F238E27FC236}">
                <a16:creationId xmlns:a16="http://schemas.microsoft.com/office/drawing/2014/main" id="{930C43C3-94DC-F6FF-CC98-36A4A564C2F6}"/>
              </a:ext>
            </a:extLst>
          </p:cNvPr>
          <p:cNvSpPr/>
          <p:nvPr/>
        </p:nvSpPr>
        <p:spPr>
          <a:xfrm>
            <a:off x="20165149" y="5768208"/>
            <a:ext cx="842110" cy="1658700"/>
          </a:xfrm>
          <a:custGeom>
            <a:avLst/>
            <a:gdLst>
              <a:gd name="connsiteX0" fmla="*/ 18853 w 622169"/>
              <a:gd name="connsiteY0" fmla="*/ 1225485 h 1225485"/>
              <a:gd name="connsiteX1" fmla="*/ 622169 w 622169"/>
              <a:gd name="connsiteY1" fmla="*/ 622169 h 1225485"/>
              <a:gd name="connsiteX2" fmla="*/ 0 w 622169"/>
              <a:gd name="connsiteY2" fmla="*/ 0 h 122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2169" h="1225485">
                <a:moveTo>
                  <a:pt x="18853" y="1225485"/>
                </a:moveTo>
                <a:lnTo>
                  <a:pt x="622169" y="622169"/>
                </a:lnTo>
                <a:lnTo>
                  <a:pt x="0" y="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hangingPunct="1">
              <a:spcBef>
                <a:spcPts val="0"/>
              </a:spcBef>
              <a:defRPr/>
            </a:pPr>
            <a:endParaRPr lang="de-DE" b="0" kern="1200">
              <a:solidFill>
                <a:prstClr val="white"/>
              </a:solidFill>
              <a:latin typeface="Source Sans Pro Light"/>
            </a:endParaRP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C7BCD925-BBF9-315F-4BE4-636C51719AF1}"/>
              </a:ext>
            </a:extLst>
          </p:cNvPr>
          <p:cNvSpPr txBox="1"/>
          <p:nvPr/>
        </p:nvSpPr>
        <p:spPr>
          <a:xfrm>
            <a:off x="7413402" y="8063776"/>
            <a:ext cx="2265364" cy="553998"/>
          </a:xfrm>
          <a:prstGeom prst="rect">
            <a:avLst/>
          </a:prstGeom>
        </p:spPr>
        <p:txBody>
          <a:bodyPr wrap="none" rtlCol="0" anchor="t" anchorCtr="0">
            <a:spAutoFit/>
          </a:bodyPr>
          <a:lstStyle/>
          <a:p>
            <a:pPr algn="l" hangingPunct="1">
              <a:spcBef>
                <a:spcPts val="0"/>
              </a:spcBef>
              <a:defRPr/>
            </a:pPr>
            <a:r>
              <a:rPr lang="de-DE" sz="3000" b="0" kern="1200" dirty="0">
                <a:solidFill>
                  <a:srgbClr val="495256"/>
                </a:solidFill>
                <a:latin typeface="Source Sans Pro Light"/>
                <a:ea typeface="+mn-ea"/>
                <a:cs typeface="+mn-cs"/>
              </a:rPr>
              <a:t>Wartebereich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2F6F3844-D6BA-5CFD-B148-D2512B63B6C9}"/>
              </a:ext>
            </a:extLst>
          </p:cNvPr>
          <p:cNvSpPr txBox="1"/>
          <p:nvPr/>
        </p:nvSpPr>
        <p:spPr>
          <a:xfrm>
            <a:off x="19571387" y="8253473"/>
            <a:ext cx="4796646" cy="553998"/>
          </a:xfrm>
          <a:prstGeom prst="rect">
            <a:avLst/>
          </a:prstGeom>
        </p:spPr>
        <p:txBody>
          <a:bodyPr wrap="square" rtlCol="0" anchor="t" anchorCtr="0">
            <a:spAutoFit/>
          </a:bodyPr>
          <a:lstStyle/>
          <a:p>
            <a:pPr hangingPunct="1">
              <a:spcBef>
                <a:spcPts val="0"/>
              </a:spcBef>
              <a:defRPr/>
            </a:pPr>
            <a:r>
              <a:rPr lang="de-DE" sz="3000" b="0" kern="1200" dirty="0">
                <a:solidFill>
                  <a:srgbClr val="495256"/>
                </a:solidFill>
                <a:latin typeface="Source Sans Pro Light"/>
                <a:ea typeface="+mn-ea"/>
                <a:cs typeface="+mn-cs"/>
              </a:rPr>
              <a:t>Vereinfachte Aufnahme</a:t>
            </a:r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id="{E125E934-D7D3-58A1-33C4-7715D688A083}"/>
              </a:ext>
            </a:extLst>
          </p:cNvPr>
          <p:cNvSpPr txBox="1"/>
          <p:nvPr/>
        </p:nvSpPr>
        <p:spPr>
          <a:xfrm>
            <a:off x="3019405" y="8052174"/>
            <a:ext cx="3108543" cy="553998"/>
          </a:xfrm>
          <a:prstGeom prst="rect">
            <a:avLst/>
          </a:prstGeom>
        </p:spPr>
        <p:txBody>
          <a:bodyPr wrap="none" rtlCol="0" anchor="t" anchorCtr="0">
            <a:spAutoFit/>
          </a:bodyPr>
          <a:lstStyle/>
          <a:p>
            <a:pPr algn="l" hangingPunct="1">
              <a:spcBef>
                <a:spcPts val="0"/>
              </a:spcBef>
              <a:defRPr/>
            </a:pPr>
            <a:r>
              <a:rPr lang="de-DE" sz="3000" b="0" kern="1200" dirty="0">
                <a:solidFill>
                  <a:srgbClr val="495256"/>
                </a:solidFill>
                <a:latin typeface="Source Sans Pro Light"/>
                <a:ea typeface="+mn-ea"/>
                <a:cs typeface="+mn-cs"/>
              </a:rPr>
              <a:t>Welcome Terminal</a:t>
            </a:r>
          </a:p>
        </p:txBody>
      </p:sp>
      <p:pic>
        <p:nvPicPr>
          <p:cNvPr id="94" name="Grafik 93" descr="Kreditkarte mit einfarbiger Füllung">
            <a:extLst>
              <a:ext uri="{FF2B5EF4-FFF2-40B4-BE49-F238E27FC236}">
                <a16:creationId xmlns:a16="http://schemas.microsoft.com/office/drawing/2014/main" id="{DCFD33F8-12C3-1D55-5C18-A857A1C630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5952" y="6222448"/>
            <a:ext cx="930484" cy="930484"/>
          </a:xfrm>
          <a:prstGeom prst="rect">
            <a:avLst/>
          </a:prstGeom>
        </p:spPr>
      </p:pic>
      <p:sp>
        <p:nvSpPr>
          <p:cNvPr id="96" name="Textfeld 95">
            <a:extLst>
              <a:ext uri="{FF2B5EF4-FFF2-40B4-BE49-F238E27FC236}">
                <a16:creationId xmlns:a16="http://schemas.microsoft.com/office/drawing/2014/main" id="{DE924B69-9430-7E70-46B9-FA6AFECDE4FC}"/>
              </a:ext>
            </a:extLst>
          </p:cNvPr>
          <p:cNvSpPr txBox="1"/>
          <p:nvPr/>
        </p:nvSpPr>
        <p:spPr>
          <a:xfrm>
            <a:off x="1567727" y="5518214"/>
            <a:ext cx="1484702" cy="523220"/>
          </a:xfrm>
          <a:prstGeom prst="rect">
            <a:avLst/>
          </a:prstGeom>
        </p:spPr>
        <p:txBody>
          <a:bodyPr wrap="none" rtlCol="0" anchor="t" anchorCtr="0">
            <a:spAutoFit/>
          </a:bodyPr>
          <a:lstStyle/>
          <a:p>
            <a:pPr hangingPunct="1">
              <a:spcBef>
                <a:spcPts val="0"/>
              </a:spcBef>
              <a:defRPr/>
            </a:pPr>
            <a:r>
              <a:rPr lang="de-DE" sz="2800" b="0" kern="1200">
                <a:solidFill>
                  <a:srgbClr val="495256"/>
                </a:solidFill>
                <a:latin typeface="Source Sans Pro Light"/>
                <a:ea typeface="+mn-ea"/>
                <a:cs typeface="+mn-cs"/>
              </a:rPr>
              <a:t>QR-Code</a:t>
            </a:r>
          </a:p>
        </p:txBody>
      </p:sp>
      <p:sp>
        <p:nvSpPr>
          <p:cNvPr id="97" name="Textfeld 96">
            <a:extLst>
              <a:ext uri="{FF2B5EF4-FFF2-40B4-BE49-F238E27FC236}">
                <a16:creationId xmlns:a16="http://schemas.microsoft.com/office/drawing/2014/main" id="{235864BF-A8E4-90FF-8D87-84BF3A3DB187}"/>
              </a:ext>
            </a:extLst>
          </p:cNvPr>
          <p:cNvSpPr txBox="1"/>
          <p:nvPr/>
        </p:nvSpPr>
        <p:spPr>
          <a:xfrm>
            <a:off x="1643778" y="6480884"/>
            <a:ext cx="776175" cy="523220"/>
          </a:xfrm>
          <a:prstGeom prst="rect">
            <a:avLst/>
          </a:prstGeom>
        </p:spPr>
        <p:txBody>
          <a:bodyPr wrap="none" rtlCol="0" anchor="t" anchorCtr="0">
            <a:spAutoFit/>
          </a:bodyPr>
          <a:lstStyle/>
          <a:p>
            <a:pPr hangingPunct="1">
              <a:spcBef>
                <a:spcPts val="0"/>
              </a:spcBef>
              <a:defRPr/>
            </a:pPr>
            <a:r>
              <a:rPr lang="de-DE" sz="2800" b="0" kern="1200">
                <a:solidFill>
                  <a:srgbClr val="495256"/>
                </a:solidFill>
                <a:latin typeface="Source Sans Pro Light"/>
                <a:ea typeface="+mn-ea"/>
                <a:cs typeface="+mn-cs"/>
              </a:rPr>
              <a:t>eGK</a:t>
            </a:r>
          </a:p>
        </p:txBody>
      </p: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AA214674-AABD-D527-D7AD-B908F23F94AB}"/>
              </a:ext>
            </a:extLst>
          </p:cNvPr>
          <p:cNvGrpSpPr/>
          <p:nvPr/>
        </p:nvGrpSpPr>
        <p:grpSpPr>
          <a:xfrm>
            <a:off x="498384" y="7075316"/>
            <a:ext cx="930484" cy="974380"/>
            <a:chOff x="733138" y="2694590"/>
            <a:chExt cx="465242" cy="487190"/>
          </a:xfrm>
          <a:solidFill>
            <a:srgbClr val="1189AB"/>
          </a:solidFill>
        </p:grpSpPr>
        <p:pic>
          <p:nvPicPr>
            <p:cNvPr id="99" name="Grafik 98" descr="Flip-Kalender mit einfarbiger Füllung">
              <a:extLst>
                <a:ext uri="{FF2B5EF4-FFF2-40B4-BE49-F238E27FC236}">
                  <a16:creationId xmlns:a16="http://schemas.microsoft.com/office/drawing/2014/main" id="{90D6ED86-AC46-81F5-1040-7AEAD2C73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138" y="2694590"/>
              <a:ext cx="465242" cy="465242"/>
            </a:xfrm>
            <a:prstGeom prst="rect">
              <a:avLst/>
            </a:prstGeom>
          </p:spPr>
        </p:pic>
        <p:pic>
          <p:nvPicPr>
            <p:cNvPr id="100" name="Grafik 99" descr="Schließen mit einfarbiger Füllung">
              <a:extLst>
                <a:ext uri="{FF2B5EF4-FFF2-40B4-BE49-F238E27FC236}">
                  <a16:creationId xmlns:a16="http://schemas.microsoft.com/office/drawing/2014/main" id="{A97C15D4-8CB7-FCD4-7BA7-1BBA25A47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41180" y="2724580"/>
              <a:ext cx="457200" cy="457200"/>
            </a:xfrm>
            <a:prstGeom prst="rect">
              <a:avLst/>
            </a:prstGeom>
          </p:spPr>
        </p:pic>
      </p:grpSp>
      <p:sp>
        <p:nvSpPr>
          <p:cNvPr id="102" name="Textfeld 101">
            <a:extLst>
              <a:ext uri="{FF2B5EF4-FFF2-40B4-BE49-F238E27FC236}">
                <a16:creationId xmlns:a16="http://schemas.microsoft.com/office/drawing/2014/main" id="{A702E1D5-0EC5-4B90-E624-70A0D4D2C321}"/>
              </a:ext>
            </a:extLst>
          </p:cNvPr>
          <p:cNvSpPr txBox="1"/>
          <p:nvPr/>
        </p:nvSpPr>
        <p:spPr>
          <a:xfrm>
            <a:off x="1607242" y="7284718"/>
            <a:ext cx="1907895" cy="523220"/>
          </a:xfrm>
          <a:prstGeom prst="rect">
            <a:avLst/>
          </a:prstGeom>
        </p:spPr>
        <p:txBody>
          <a:bodyPr wrap="none" rtlCol="0" anchor="t" anchorCtr="0">
            <a:spAutoFit/>
          </a:bodyPr>
          <a:lstStyle/>
          <a:p>
            <a:pPr hangingPunct="1">
              <a:spcBef>
                <a:spcPts val="0"/>
              </a:spcBef>
              <a:defRPr/>
            </a:pPr>
            <a:r>
              <a:rPr lang="de-DE" sz="2800" b="0" kern="1200">
                <a:solidFill>
                  <a:srgbClr val="495256"/>
                </a:solidFill>
                <a:latin typeface="Source Sans Pro Light"/>
                <a:ea typeface="+mn-ea"/>
                <a:cs typeface="+mn-cs"/>
              </a:rPr>
              <a:t>kein Termin</a:t>
            </a:r>
          </a:p>
        </p:txBody>
      </p:sp>
      <p:pic>
        <p:nvPicPr>
          <p:cNvPr id="103" name="Grafik 102" descr="QR-Code mit einfarbiger Füllung">
            <a:extLst>
              <a:ext uri="{FF2B5EF4-FFF2-40B4-BE49-F238E27FC236}">
                <a16:creationId xmlns:a16="http://schemas.microsoft.com/office/drawing/2014/main" id="{89AAD3E8-8829-0A5E-1C62-3E152777EF0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8831" y="5366855"/>
            <a:ext cx="943350" cy="943350"/>
          </a:xfrm>
          <a:prstGeom prst="rect">
            <a:avLst/>
          </a:prstGeom>
        </p:spPr>
      </p:pic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ED6AA75D-1587-E7A3-ACF2-2F45587B5968}"/>
              </a:ext>
            </a:extLst>
          </p:cNvPr>
          <p:cNvSpPr/>
          <p:nvPr/>
        </p:nvSpPr>
        <p:spPr>
          <a:xfrm>
            <a:off x="17324897" y="5935716"/>
            <a:ext cx="842110" cy="1658700"/>
          </a:xfrm>
          <a:custGeom>
            <a:avLst/>
            <a:gdLst>
              <a:gd name="connsiteX0" fmla="*/ 18853 w 622169"/>
              <a:gd name="connsiteY0" fmla="*/ 1225485 h 1225485"/>
              <a:gd name="connsiteX1" fmla="*/ 622169 w 622169"/>
              <a:gd name="connsiteY1" fmla="*/ 622169 h 1225485"/>
              <a:gd name="connsiteX2" fmla="*/ 0 w 622169"/>
              <a:gd name="connsiteY2" fmla="*/ 0 h 122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2169" h="1225485">
                <a:moveTo>
                  <a:pt x="18853" y="1225485"/>
                </a:moveTo>
                <a:lnTo>
                  <a:pt x="622169" y="622169"/>
                </a:lnTo>
                <a:lnTo>
                  <a:pt x="0" y="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hangingPunct="1">
              <a:spcBef>
                <a:spcPts val="0"/>
              </a:spcBef>
              <a:defRPr/>
            </a:pPr>
            <a:endParaRPr lang="de-DE" b="0" kern="1200">
              <a:solidFill>
                <a:prstClr val="white"/>
              </a:solidFill>
              <a:latin typeface="Source Sans Pro Light"/>
            </a:endParaRPr>
          </a:p>
        </p:txBody>
      </p:sp>
      <p:pic>
        <p:nvPicPr>
          <p:cNvPr id="19" name="Grafik 18" descr="Stoppuhr 33% mit einfarbiger Füllung">
            <a:extLst>
              <a:ext uri="{FF2B5EF4-FFF2-40B4-BE49-F238E27FC236}">
                <a16:creationId xmlns:a16="http://schemas.microsoft.com/office/drawing/2014/main" id="{E1BADBCD-AF5E-2558-8C3A-34523306BE1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8312120" y="5957108"/>
            <a:ext cx="1828800" cy="1828800"/>
          </a:xfrm>
          <a:prstGeom prst="rect">
            <a:avLst/>
          </a:prstGeom>
        </p:spPr>
      </p:pic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0DA2F873-138B-5B84-B725-8301008D9F09}"/>
              </a:ext>
            </a:extLst>
          </p:cNvPr>
          <p:cNvSpPr/>
          <p:nvPr/>
        </p:nvSpPr>
        <p:spPr>
          <a:xfrm>
            <a:off x="10551167" y="5957108"/>
            <a:ext cx="842110" cy="1658700"/>
          </a:xfrm>
          <a:custGeom>
            <a:avLst/>
            <a:gdLst>
              <a:gd name="connsiteX0" fmla="*/ 18853 w 622169"/>
              <a:gd name="connsiteY0" fmla="*/ 1225485 h 1225485"/>
              <a:gd name="connsiteX1" fmla="*/ 622169 w 622169"/>
              <a:gd name="connsiteY1" fmla="*/ 622169 h 1225485"/>
              <a:gd name="connsiteX2" fmla="*/ 0 w 622169"/>
              <a:gd name="connsiteY2" fmla="*/ 0 h 122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2169" h="1225485">
                <a:moveTo>
                  <a:pt x="18853" y="1225485"/>
                </a:moveTo>
                <a:lnTo>
                  <a:pt x="622169" y="622169"/>
                </a:lnTo>
                <a:lnTo>
                  <a:pt x="0" y="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hangingPunct="1">
              <a:spcBef>
                <a:spcPts val="0"/>
              </a:spcBef>
              <a:defRPr/>
            </a:pPr>
            <a:endParaRPr lang="de-DE" b="0" kern="1200">
              <a:solidFill>
                <a:prstClr val="white"/>
              </a:solidFill>
              <a:latin typeface="Source Sans Pro Light"/>
            </a:endParaRPr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A0088C9E-F54D-E542-FD39-38520A882A3B}"/>
              </a:ext>
            </a:extLst>
          </p:cNvPr>
          <p:cNvSpPr/>
          <p:nvPr/>
        </p:nvSpPr>
        <p:spPr>
          <a:xfrm>
            <a:off x="14027511" y="5960712"/>
            <a:ext cx="842110" cy="1658700"/>
          </a:xfrm>
          <a:custGeom>
            <a:avLst/>
            <a:gdLst>
              <a:gd name="connsiteX0" fmla="*/ 18853 w 622169"/>
              <a:gd name="connsiteY0" fmla="*/ 1225485 h 1225485"/>
              <a:gd name="connsiteX1" fmla="*/ 622169 w 622169"/>
              <a:gd name="connsiteY1" fmla="*/ 622169 h 1225485"/>
              <a:gd name="connsiteX2" fmla="*/ 0 w 622169"/>
              <a:gd name="connsiteY2" fmla="*/ 0 h 122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2169" h="1225485">
                <a:moveTo>
                  <a:pt x="18853" y="1225485"/>
                </a:moveTo>
                <a:lnTo>
                  <a:pt x="622169" y="622169"/>
                </a:lnTo>
                <a:lnTo>
                  <a:pt x="0" y="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hangingPunct="1">
              <a:spcBef>
                <a:spcPts val="0"/>
              </a:spcBef>
              <a:defRPr/>
            </a:pPr>
            <a:endParaRPr lang="de-DE" b="0" kern="1200">
              <a:solidFill>
                <a:prstClr val="white"/>
              </a:solidFill>
              <a:latin typeface="Source Sans Pro Light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443DDD84-853C-CCA1-CF23-33BF6B26570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74"/>
          <a:stretch/>
        </p:blipFill>
        <p:spPr>
          <a:xfrm>
            <a:off x="12126921" y="5106705"/>
            <a:ext cx="1551874" cy="281049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C9896EF1-EF05-0655-0317-92DE52FD96B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118614" y="5747303"/>
            <a:ext cx="1970912" cy="2213290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2DB942A1-5B47-9A0D-8418-4404B7BFEEEF}"/>
              </a:ext>
            </a:extLst>
          </p:cNvPr>
          <p:cNvSpPr txBox="1"/>
          <p:nvPr/>
        </p:nvSpPr>
        <p:spPr>
          <a:xfrm>
            <a:off x="11123744" y="8080998"/>
            <a:ext cx="2616422" cy="553998"/>
          </a:xfrm>
          <a:prstGeom prst="rect">
            <a:avLst/>
          </a:prstGeom>
        </p:spPr>
        <p:txBody>
          <a:bodyPr wrap="none" rtlCol="0" anchor="t" anchorCtr="0">
            <a:spAutoFit/>
          </a:bodyPr>
          <a:lstStyle/>
          <a:p>
            <a:pPr algn="l" hangingPunct="1">
              <a:spcBef>
                <a:spcPts val="0"/>
              </a:spcBef>
              <a:defRPr/>
            </a:pPr>
            <a:r>
              <a:rPr lang="de-DE" sz="3000" dirty="0">
                <a:solidFill>
                  <a:srgbClr val="495256"/>
                </a:solidFill>
                <a:latin typeface="Source Sans Pro Light"/>
              </a:rPr>
              <a:t>Patientenaufruf</a:t>
            </a:r>
            <a:endParaRPr lang="de-DE" sz="3000" b="0" kern="1200" dirty="0">
              <a:solidFill>
                <a:srgbClr val="495256"/>
              </a:solidFill>
              <a:latin typeface="Source Sans Pro Light"/>
              <a:ea typeface="+mn-ea"/>
              <a:cs typeface="+mn-cs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8D7B3BE3-B014-D5D8-A8C1-0033BB5F4E5A}"/>
              </a:ext>
            </a:extLst>
          </p:cNvPr>
          <p:cNvSpPr txBox="1"/>
          <p:nvPr/>
        </p:nvSpPr>
        <p:spPr>
          <a:xfrm>
            <a:off x="15035046" y="8110209"/>
            <a:ext cx="2201245" cy="830997"/>
          </a:xfrm>
          <a:prstGeom prst="rect">
            <a:avLst/>
          </a:prstGeom>
        </p:spPr>
        <p:txBody>
          <a:bodyPr wrap="none" rtlCol="0" anchor="t" anchorCtr="0">
            <a:spAutoFit/>
          </a:bodyPr>
          <a:lstStyle/>
          <a:p>
            <a:pPr hangingPunct="1">
              <a:spcBef>
                <a:spcPts val="0"/>
              </a:spcBef>
              <a:defRPr/>
            </a:pPr>
            <a:r>
              <a:rPr lang="de-DE" sz="4800" kern="1200" dirty="0" err="1">
                <a:solidFill>
                  <a:srgbClr val="FFC000"/>
                </a:solidFill>
                <a:latin typeface="Source Sans Pro Light"/>
                <a:ea typeface="+mn-ea"/>
                <a:cs typeface="+mn-cs"/>
              </a:rPr>
              <a:t>alviscan</a:t>
            </a:r>
            <a:endParaRPr lang="de-DE" sz="4800" kern="1200" dirty="0">
              <a:solidFill>
                <a:srgbClr val="FFC000"/>
              </a:solidFill>
              <a:latin typeface="Source Sans Pro Light"/>
              <a:ea typeface="+mn-ea"/>
              <a:cs typeface="+mn-cs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B40F3B07-F53C-918B-8AEB-ED750B22E2A5}"/>
              </a:ext>
            </a:extLst>
          </p:cNvPr>
          <p:cNvSpPr txBox="1"/>
          <p:nvPr/>
        </p:nvSpPr>
        <p:spPr>
          <a:xfrm>
            <a:off x="18379873" y="8247376"/>
            <a:ext cx="1303562" cy="553998"/>
          </a:xfrm>
          <a:prstGeom prst="rect">
            <a:avLst/>
          </a:prstGeom>
        </p:spPr>
        <p:txBody>
          <a:bodyPr wrap="none" rtlCol="0" anchor="t" anchorCtr="0">
            <a:spAutoFit/>
          </a:bodyPr>
          <a:lstStyle/>
          <a:p>
            <a:pPr hangingPunct="1">
              <a:spcBef>
                <a:spcPts val="0"/>
              </a:spcBef>
              <a:defRPr/>
            </a:pPr>
            <a:r>
              <a:rPr lang="de-DE" sz="3000" b="0" kern="1200" dirty="0">
                <a:solidFill>
                  <a:srgbClr val="495256"/>
                </a:solidFill>
                <a:latin typeface="Source Sans Pro Light"/>
                <a:ea typeface="+mn-ea"/>
                <a:cs typeface="+mn-cs"/>
              </a:rPr>
              <a:t>Warten</a:t>
            </a:r>
          </a:p>
        </p:txBody>
      </p:sp>
      <p:pic>
        <p:nvPicPr>
          <p:cNvPr id="3" name="Afbeelding 24">
            <a:extLst>
              <a:ext uri="{FF2B5EF4-FFF2-40B4-BE49-F238E27FC236}">
                <a16:creationId xmlns:a16="http://schemas.microsoft.com/office/drawing/2014/main" id="{A288BFDF-77A7-6768-DCE1-0DCC3146114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23"/>
          <a:stretch/>
        </p:blipFill>
        <p:spPr>
          <a:xfrm>
            <a:off x="19571387" y="206520"/>
            <a:ext cx="2809746" cy="1091110"/>
          </a:xfrm>
          <a:prstGeom prst="rect">
            <a:avLst/>
          </a:prstGeom>
        </p:spPr>
      </p:pic>
      <p:pic>
        <p:nvPicPr>
          <p:cNvPr id="4" name="Afbeelding 3" descr="Afbeelding met persoon&#10;&#10;Automatisch gegenereerde beschrijving">
            <a:extLst>
              <a:ext uri="{FF2B5EF4-FFF2-40B4-BE49-F238E27FC236}">
                <a16:creationId xmlns:a16="http://schemas.microsoft.com/office/drawing/2014/main" id="{923EC1AA-0581-CEF7-6D13-802BE1E6A43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4591" y="356269"/>
            <a:ext cx="938055" cy="93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37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ctrTitle" idx="4294967295"/>
          </p:nvPr>
        </p:nvSpPr>
        <p:spPr>
          <a:xfrm>
            <a:off x="4445000" y="444500"/>
            <a:ext cx="13389137" cy="906441"/>
          </a:xfrm>
          <a:prstGeom prst="rect">
            <a:avLst/>
          </a:prstGeom>
          <a:noFill/>
        </p:spPr>
        <p:txBody>
          <a:bodyPr lIns="45718" tIns="45718" rIns="45718" bIns="45718" anchor="t"/>
          <a:lstStyle/>
          <a:p>
            <a:r>
              <a:t>Zusammenfassung und Fazit</a:t>
            </a:r>
          </a:p>
        </p:txBody>
      </p:sp>
      <p:graphicFrame>
        <p:nvGraphicFramePr>
          <p:cNvPr id="125" name="Table 125"/>
          <p:cNvGraphicFramePr/>
          <p:nvPr>
            <p:extLst>
              <p:ext uri="{D42A27DB-BD31-4B8C-83A1-F6EECF244321}">
                <p14:modId xmlns:p14="http://schemas.microsoft.com/office/powerpoint/2010/main" val="175773706"/>
              </p:ext>
            </p:extLst>
          </p:nvPr>
        </p:nvGraphicFramePr>
        <p:xfrm>
          <a:off x="1727200" y="2222500"/>
          <a:ext cx="22099587" cy="9864279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2625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74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chemeClr val="bg1"/>
                          </a:solidFill>
                          <a:sym typeface="Arial Bold"/>
                        </a:rPr>
                        <a:t>Pos.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3265A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   TOP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3265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273776"/>
                          </a:solidFill>
                          <a:sym typeface="Arial Bold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800"/>
                      </a:pPr>
                      <a:r>
                        <a:rPr sz="3000" dirty="0">
                          <a:solidFill>
                            <a:srgbClr val="000066"/>
                          </a:solidFill>
                        </a:rPr>
                        <a:t>   </a:t>
                      </a: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Durch der Einbindung der </a:t>
                      </a:r>
                      <a:r>
                        <a:rPr lang="de-DE" sz="3000" b="1" dirty="0" err="1">
                          <a:solidFill>
                            <a:srgbClr val="000066"/>
                          </a:solidFill>
                        </a:rPr>
                        <a:t>alviscan</a:t>
                      </a:r>
                      <a:r>
                        <a:rPr lang="de-DE" sz="3000" b="1" dirty="0">
                          <a:solidFill>
                            <a:srgbClr val="000066"/>
                          </a:solidFill>
                        </a:rPr>
                        <a:t> </a:t>
                      </a:r>
                      <a:r>
                        <a:rPr lang="de-DE" sz="3000" b="0" dirty="0">
                          <a:solidFill>
                            <a:srgbClr val="000066"/>
                          </a:solidFill>
                        </a:rPr>
                        <a:t>erwarten wir;</a:t>
                      </a:r>
                      <a:endParaRPr sz="3000" b="0" dirty="0">
                        <a:solidFill>
                          <a:srgbClr val="000066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273776"/>
                          </a:solidFill>
                          <a:sym typeface="Arial Bold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800"/>
                      </a:pPr>
                      <a:r>
                        <a:rPr sz="3000" dirty="0">
                          <a:solidFill>
                            <a:srgbClr val="000066"/>
                          </a:solidFill>
                        </a:rPr>
                        <a:t>   </a:t>
                      </a: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		</a:t>
                      </a:r>
                      <a:r>
                        <a:rPr lang="de-DE" sz="3000" b="0" i="0" u="none" strike="noStrike" cap="none" spc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</a:rPr>
                        <a:t>Entlastung im Personalbereich, sowohl pflegerisch als auch ärztlich</a:t>
                      </a:r>
                      <a:endParaRPr sz="3000" dirty="0">
                        <a:solidFill>
                          <a:srgbClr val="000066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273776"/>
                          </a:solidFill>
                          <a:sym typeface="Arial Bold"/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</a:pP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   	ein </a:t>
                      </a:r>
                      <a:r>
                        <a:rPr lang="de-DE" sz="3000" b="0" i="0" u="none" strike="noStrike" noProof="0" dirty="0">
                          <a:solidFill>
                            <a:srgbClr val="000066"/>
                          </a:solidFill>
                          <a:latin typeface="Arial"/>
                        </a:rPr>
                        <a:t>aktives Empowerment im Aufnahmeprozess durch die PatientInnen,</a:t>
                      </a:r>
                      <a:endParaRPr sz="3000" b="0" i="0" u="none" strike="noStrike" cap="none" spc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uFillTx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273776"/>
                          </a:solidFill>
                          <a:sym typeface="Arial Bold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</a:pP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   	und einen großen extra Schritt im Digitalisierungsgrad unseres Klinikums!</a:t>
                      </a:r>
                      <a:endParaRPr lang="de-DE" sz="3000" b="0" i="0" u="none" strike="noStrike" noProof="0" dirty="0">
                        <a:latin typeface="Arial"/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273776"/>
                          </a:solidFill>
                          <a:sym typeface="Arial Bold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400"/>
                        </a:spcBef>
                        <a:buNone/>
                      </a:pPr>
                      <a:endParaRPr sz="3000" b="0" i="0" u="none" strike="noStrike" cap="none" spc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uFillTx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273776"/>
                          </a:solidFill>
                          <a:sym typeface="Arial Bold"/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400"/>
                        </a:spcBef>
                        <a:buNone/>
                      </a:pPr>
                      <a:r>
                        <a:rPr lang="de-DE" sz="3000" b="0" i="0" u="sng" strike="noStrike" cap="none" spc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  <a:cs typeface="Arial"/>
                          <a:sym typeface="Arial"/>
                        </a:rPr>
                        <a:t>Was bieten wir</a:t>
                      </a:r>
                      <a:r>
                        <a:rPr lang="de-DE" sz="3000" b="0" i="0" u="none" strike="noStrike" cap="none" spc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  <a:cs typeface="Arial"/>
                          <a:sym typeface="Arial"/>
                        </a:rPr>
                        <a:t>; </a:t>
                      </a:r>
                      <a:r>
                        <a:rPr lang="de-DE" sz="3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den </a:t>
                      </a:r>
                      <a:r>
                        <a:rPr lang="de-DE" sz="30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alviscan</a:t>
                      </a:r>
                      <a:r>
                        <a:rPr lang="de-DE" sz="3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 (in Verbindung mit einem vorhandenen (</a:t>
                      </a:r>
                      <a:r>
                        <a:rPr lang="de-DE" sz="3000" b="0" i="0" u="none" strike="noStrike" cap="none" spc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Opasca</a:t>
                      </a:r>
                      <a:r>
                        <a:rPr lang="de-DE" sz="3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) Portal/ Check-in und Aufrufsystem). </a:t>
                      </a:r>
                      <a:endParaRPr sz="3000" b="0" i="0" u="none" strike="noStrike" cap="none" spc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uFillTx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273776"/>
                          </a:solidFill>
                          <a:sym typeface="Arial Bold"/>
                        </a:rPr>
                        <a:t>7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</a:pPr>
                      <a:r>
                        <a:rPr lang="de-DE" sz="3000" b="0" i="0" u="sng" strike="noStrike" cap="none" spc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Was suchen wir</a:t>
                      </a:r>
                      <a:r>
                        <a:rPr lang="de-DE" sz="3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; Partner, die bereit sind, mit uns den optimalen Prozess für einen solchen </a:t>
                      </a:r>
                      <a:r>
                        <a:rPr lang="de-DE" sz="3000" b="0" i="0" u="none" strike="noStrike" cap="none" spc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Self</a:t>
                      </a:r>
                      <a:r>
                        <a:rPr lang="de-DE" sz="3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 Service zu entwickeln und dafür die entsprechenden Kapazitäten zur Verfügung stellt.</a:t>
                      </a:r>
                      <a:endParaRPr sz="3000" b="0" i="0" u="none" strike="noStrike" cap="none" spc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uFillTx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273776"/>
                          </a:solidFill>
                          <a:sym typeface="Arial Bold"/>
                        </a:rPr>
                        <a:t>8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800"/>
                      </a:pPr>
                      <a:r>
                        <a:rPr sz="3000" dirty="0">
                          <a:solidFill>
                            <a:srgbClr val="000066"/>
                          </a:solidFill>
                        </a:rPr>
                        <a:t>   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" name="Afbeelding 1" descr="Afbeelding met persoon, person, boom, buiten&#10;&#10;Automatisch gegenereerde beschrijving">
            <a:extLst>
              <a:ext uri="{FF2B5EF4-FFF2-40B4-BE49-F238E27FC236}">
                <a16:creationId xmlns:a16="http://schemas.microsoft.com/office/drawing/2014/main" id="{1FAC1414-9D39-5FEE-EF64-3DD431CF4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147" y="444500"/>
            <a:ext cx="1097451" cy="109745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ctrTitle" idx="4294967295"/>
          </p:nvPr>
        </p:nvSpPr>
        <p:spPr>
          <a:xfrm>
            <a:off x="4445000" y="444500"/>
            <a:ext cx="13389137" cy="906441"/>
          </a:xfrm>
          <a:prstGeom prst="rect">
            <a:avLst/>
          </a:prstGeom>
          <a:noFill/>
        </p:spPr>
        <p:txBody>
          <a:bodyPr lIns="45718" tIns="45718" rIns="45718" bIns="45718" anchor="t"/>
          <a:lstStyle/>
          <a:p>
            <a:r>
              <a:rPr dirty="0" err="1"/>
              <a:t>Zusammenfassung</a:t>
            </a:r>
            <a:r>
              <a:rPr dirty="0"/>
              <a:t> und </a:t>
            </a:r>
            <a:r>
              <a:rPr dirty="0" err="1"/>
              <a:t>Fazit</a:t>
            </a:r>
            <a:endParaRPr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AAC22A1-E5B1-B783-643E-CC48EC550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538" y="1993100"/>
            <a:ext cx="6114841" cy="170200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3B1B0A6-C15A-80E9-E354-86EEA4204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2332" y="9287435"/>
            <a:ext cx="7729322" cy="3148983"/>
          </a:xfrm>
          <a:prstGeom prst="rect">
            <a:avLst/>
          </a:prstGeom>
        </p:spPr>
      </p:pic>
      <p:pic>
        <p:nvPicPr>
          <p:cNvPr id="2050" name="Afbeelding 8" descr="Leendert-jan Doornbos - Verpleegkundig Staf Bestuur (vsb) kernteamlid -  HagaZiekenhuis van Den Haag | LinkedIn">
            <a:extLst>
              <a:ext uri="{FF2B5EF4-FFF2-40B4-BE49-F238E27FC236}">
                <a16:creationId xmlns:a16="http://schemas.microsoft.com/office/drawing/2014/main" id="{5BE7A830-C1CB-4141-058B-B48139D0E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21" y="3137646"/>
            <a:ext cx="3237135" cy="323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BECCF38-DCF0-1175-2A97-2B9DDC3F7231}"/>
              </a:ext>
            </a:extLst>
          </p:cNvPr>
          <p:cNvSpPr txBox="1"/>
          <p:nvPr/>
        </p:nvSpPr>
        <p:spPr>
          <a:xfrm>
            <a:off x="3887356" y="3625040"/>
            <a:ext cx="17583658" cy="10079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Quote: Leendert-Jan Doornbos – </a:t>
            </a:r>
            <a:r>
              <a:rPr lang="nl-NL" b="1" dirty="0" err="1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Innovationscoach</a:t>
            </a:r>
            <a:r>
              <a:rPr lang="nl-NL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b="1" dirty="0" err="1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HagaZiekenhuis</a:t>
            </a:r>
            <a:r>
              <a:rPr lang="nl-NL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Den Haag, </a:t>
            </a:r>
            <a:r>
              <a:rPr lang="nl-NL" b="1" dirty="0" err="1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Niederlande</a:t>
            </a:r>
            <a:endParaRPr kumimoji="0" lang="de-DE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431DA2E-715A-4C33-334E-E79D79E7C34B}"/>
              </a:ext>
            </a:extLst>
          </p:cNvPr>
          <p:cNvSpPr txBox="1"/>
          <p:nvPr/>
        </p:nvSpPr>
        <p:spPr>
          <a:xfrm>
            <a:off x="5342965" y="4801938"/>
            <a:ext cx="15949988" cy="37625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de-DE" sz="3600" dirty="0">
                <a:solidFill>
                  <a:srgbClr val="000066"/>
                </a:solidFill>
              </a:rPr>
              <a:t>„….durch den Einsatz des Alviscan in der gynäkologischen Ambulanz,</a:t>
            </a:r>
          </a:p>
          <a:p>
            <a:r>
              <a:rPr lang="de-DE" sz="3600" dirty="0">
                <a:solidFill>
                  <a:srgbClr val="000066"/>
                </a:solidFill>
              </a:rPr>
              <a:t> konnte eine Mitarbeiterin, die zuvor ausschließlich mit der Vitaldatenmessung beschäftigt war, für andere Aufgaben freigestellt werden…!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7584469-0291-6EC3-832F-CED9E79A14F8}"/>
              </a:ext>
            </a:extLst>
          </p:cNvPr>
          <p:cNvSpPr txBox="1"/>
          <p:nvPr/>
        </p:nvSpPr>
        <p:spPr>
          <a:xfrm>
            <a:off x="3850550" y="8144897"/>
            <a:ext cx="10682731" cy="10079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Quote: </a:t>
            </a:r>
            <a:r>
              <a:rPr lang="nl-NL" b="1" dirty="0" err="1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Patient</a:t>
            </a:r>
            <a:r>
              <a:rPr lang="nl-NL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b="1" dirty="0" err="1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HagaZiekenhuis</a:t>
            </a:r>
            <a:r>
              <a:rPr lang="nl-NL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Den Haag, </a:t>
            </a:r>
            <a:r>
              <a:rPr lang="nl-NL" b="1" dirty="0" err="1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Niederlande</a:t>
            </a:r>
            <a:endParaRPr kumimoji="0" lang="de-DE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6380D32-8EF6-7822-34C7-F304DC5C2A27}"/>
              </a:ext>
            </a:extLst>
          </p:cNvPr>
          <p:cNvSpPr txBox="1"/>
          <p:nvPr/>
        </p:nvSpPr>
        <p:spPr>
          <a:xfrm>
            <a:off x="512346" y="9382689"/>
            <a:ext cx="14709725" cy="23852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dirty="0">
                <a:solidFill>
                  <a:srgbClr val="000066"/>
                </a:solidFill>
              </a:rPr>
              <a:t>“</a:t>
            </a:r>
            <a:r>
              <a:rPr lang="nl-NL" dirty="0" err="1">
                <a:solidFill>
                  <a:srgbClr val="000066"/>
                </a:solidFill>
              </a:rPr>
              <a:t>Dieses</a:t>
            </a:r>
            <a:r>
              <a:rPr lang="nl-NL" dirty="0">
                <a:solidFill>
                  <a:srgbClr val="000066"/>
                </a:solidFill>
              </a:rPr>
              <a:t> </a:t>
            </a:r>
            <a:r>
              <a:rPr lang="nl-NL" dirty="0" err="1">
                <a:solidFill>
                  <a:srgbClr val="000066"/>
                </a:solidFill>
              </a:rPr>
              <a:t>Krankenhaus</a:t>
            </a:r>
            <a:r>
              <a:rPr lang="nl-NL" dirty="0">
                <a:solidFill>
                  <a:srgbClr val="000066"/>
                </a:solidFill>
              </a:rPr>
              <a:t> </a:t>
            </a:r>
            <a:r>
              <a:rPr lang="nl-NL" dirty="0" err="1">
                <a:solidFill>
                  <a:srgbClr val="000066"/>
                </a:solidFill>
              </a:rPr>
              <a:t>ist</a:t>
            </a:r>
            <a:r>
              <a:rPr lang="nl-NL" dirty="0">
                <a:solidFill>
                  <a:srgbClr val="000066"/>
                </a:solidFill>
              </a:rPr>
              <a:t> viel moderner!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dirty="0">
                <a:solidFill>
                  <a:srgbClr val="000066"/>
                </a:solidFill>
              </a:rPr>
              <a:t>Es </a:t>
            </a:r>
            <a:r>
              <a:rPr lang="nl-NL" dirty="0" err="1">
                <a:solidFill>
                  <a:srgbClr val="000066"/>
                </a:solidFill>
              </a:rPr>
              <a:t>gibt</a:t>
            </a:r>
            <a:r>
              <a:rPr lang="nl-NL" dirty="0">
                <a:solidFill>
                  <a:srgbClr val="000066"/>
                </a:solidFill>
              </a:rPr>
              <a:t> </a:t>
            </a:r>
            <a:r>
              <a:rPr lang="nl-NL" dirty="0" err="1">
                <a:solidFill>
                  <a:srgbClr val="000066"/>
                </a:solidFill>
              </a:rPr>
              <a:t>sogar</a:t>
            </a:r>
            <a:r>
              <a:rPr lang="nl-NL" dirty="0">
                <a:solidFill>
                  <a:srgbClr val="000066"/>
                </a:solidFill>
              </a:rPr>
              <a:t> </a:t>
            </a:r>
            <a:r>
              <a:rPr lang="nl-NL" dirty="0" err="1">
                <a:solidFill>
                  <a:srgbClr val="000066"/>
                </a:solidFill>
              </a:rPr>
              <a:t>einen</a:t>
            </a:r>
            <a:r>
              <a:rPr lang="nl-NL" dirty="0">
                <a:solidFill>
                  <a:srgbClr val="000066"/>
                </a:solidFill>
              </a:rPr>
              <a:t> </a:t>
            </a:r>
            <a:r>
              <a:rPr lang="nl-NL" dirty="0" err="1">
                <a:solidFill>
                  <a:srgbClr val="000066"/>
                </a:solidFill>
              </a:rPr>
              <a:t>Automat</a:t>
            </a:r>
            <a:r>
              <a:rPr lang="nl-NL" dirty="0">
                <a:solidFill>
                  <a:srgbClr val="000066"/>
                </a:solidFill>
              </a:rPr>
              <a:t> wo </a:t>
            </a:r>
            <a:r>
              <a:rPr lang="nl-NL" dirty="0" err="1">
                <a:solidFill>
                  <a:srgbClr val="000066"/>
                </a:solidFill>
              </a:rPr>
              <a:t>mann</a:t>
            </a:r>
            <a:r>
              <a:rPr lang="nl-NL" dirty="0">
                <a:solidFill>
                  <a:srgbClr val="000066"/>
                </a:solidFill>
              </a:rPr>
              <a:t> </a:t>
            </a:r>
            <a:r>
              <a:rPr lang="nl-NL" dirty="0" err="1">
                <a:solidFill>
                  <a:srgbClr val="000066"/>
                </a:solidFill>
              </a:rPr>
              <a:t>selbst</a:t>
            </a:r>
            <a:r>
              <a:rPr lang="nl-NL" dirty="0">
                <a:solidFill>
                  <a:srgbClr val="000066"/>
                </a:solidFill>
              </a:rPr>
              <a:t> seinen </a:t>
            </a:r>
            <a:r>
              <a:rPr lang="nl-NL" dirty="0" err="1">
                <a:solidFill>
                  <a:srgbClr val="000066"/>
                </a:solidFill>
              </a:rPr>
              <a:t>Blutdruck</a:t>
            </a:r>
            <a:r>
              <a:rPr lang="nl-NL" dirty="0">
                <a:solidFill>
                  <a:srgbClr val="000066"/>
                </a:solidFill>
              </a:rPr>
              <a:t> messen </a:t>
            </a:r>
            <a:r>
              <a:rPr lang="nl-NL" dirty="0" err="1">
                <a:solidFill>
                  <a:srgbClr val="000066"/>
                </a:solidFill>
              </a:rPr>
              <a:t>kann</a:t>
            </a:r>
            <a:r>
              <a:rPr lang="nl-NL" dirty="0">
                <a:solidFill>
                  <a:srgbClr val="000066"/>
                </a:solidFill>
              </a:rPr>
              <a:t>. Klasse!!!!</a:t>
            </a:r>
          </a:p>
        </p:txBody>
      </p:sp>
      <p:pic>
        <p:nvPicPr>
          <p:cNvPr id="4" name="Afbeelding 3" descr="Afbeelding met persoon, person, muur, binnen&#10;&#10;Automatisch gegenereerde beschrijving">
            <a:extLst>
              <a:ext uri="{FF2B5EF4-FFF2-40B4-BE49-F238E27FC236}">
                <a16:creationId xmlns:a16="http://schemas.microsoft.com/office/drawing/2014/main" id="{96C82F8E-1039-7C99-27A6-43ACB7F1D2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9209" y="396975"/>
            <a:ext cx="1191907" cy="118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45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binnen, persoon&#10;&#10;Automatisch gegenereerde beschrijving">
            <a:extLst>
              <a:ext uri="{FF2B5EF4-FFF2-40B4-BE49-F238E27FC236}">
                <a16:creationId xmlns:a16="http://schemas.microsoft.com/office/drawing/2014/main" id="{5EDBEF03-6984-4AFA-D856-5E89027CF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7" y="2974943"/>
            <a:ext cx="9641778" cy="6281623"/>
          </a:xfrm>
          <a:prstGeom prst="rect">
            <a:avLst/>
          </a:prstGeom>
        </p:spPr>
      </p:pic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B890358C-F3AB-7C93-460F-F44FD50DF193}"/>
              </a:ext>
            </a:extLst>
          </p:cNvPr>
          <p:cNvSpPr/>
          <p:nvPr/>
        </p:nvSpPr>
        <p:spPr>
          <a:xfrm>
            <a:off x="1233694" y="3573179"/>
            <a:ext cx="2115342" cy="74062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 cap="flat">
            <a:solidFill>
              <a:schemeClr val="accent3">
                <a:lumOff val="44000"/>
              </a:schemeClr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Blutdruck</a:t>
            </a:r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125B143A-A7C5-8CA0-E2BB-D415F6F88D87}"/>
              </a:ext>
            </a:extLst>
          </p:cNvPr>
          <p:cNvSpPr/>
          <p:nvPr/>
        </p:nvSpPr>
        <p:spPr>
          <a:xfrm>
            <a:off x="7884727" y="3521673"/>
            <a:ext cx="2115342" cy="74062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 cap="flat">
            <a:solidFill>
              <a:schemeClr val="accent3">
                <a:lumOff val="44000"/>
              </a:schemeClr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Temperatur</a:t>
            </a:r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AF3A38B7-361B-0158-9D03-A4B6D14B0B6A}"/>
              </a:ext>
            </a:extLst>
          </p:cNvPr>
          <p:cNvSpPr/>
          <p:nvPr/>
        </p:nvSpPr>
        <p:spPr>
          <a:xfrm>
            <a:off x="7884727" y="5375128"/>
            <a:ext cx="2115342" cy="74062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 cap="flat">
            <a:solidFill>
              <a:schemeClr val="accent3">
                <a:lumOff val="44000"/>
              </a:schemeClr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SpO2</a:t>
            </a:r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31E269A9-48E3-4366-50FE-21F0142322F4}"/>
              </a:ext>
            </a:extLst>
          </p:cNvPr>
          <p:cNvSpPr/>
          <p:nvPr/>
        </p:nvSpPr>
        <p:spPr>
          <a:xfrm>
            <a:off x="7746223" y="8057873"/>
            <a:ext cx="2115342" cy="74062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 cap="flat">
            <a:solidFill>
              <a:schemeClr val="accent3">
                <a:lumOff val="44000"/>
              </a:schemeClr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Gewicht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D2EB07B8-822A-39E7-B181-5DC98AB77E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10" y="8428186"/>
            <a:ext cx="754914" cy="269612"/>
          </a:xfrm>
          <a:prstGeom prst="rect">
            <a:avLst/>
          </a:prstGeom>
        </p:spPr>
      </p:pic>
      <p:sp>
        <p:nvSpPr>
          <p:cNvPr id="14" name="Shape 124">
            <a:extLst>
              <a:ext uri="{FF2B5EF4-FFF2-40B4-BE49-F238E27FC236}">
                <a16:creationId xmlns:a16="http://schemas.microsoft.com/office/drawing/2014/main" id="{8924A5BB-9884-3FCA-1851-9862C7D47EC5}"/>
              </a:ext>
            </a:extLst>
          </p:cNvPr>
          <p:cNvSpPr txBox="1">
            <a:spLocks/>
          </p:cNvSpPr>
          <p:nvPr/>
        </p:nvSpPr>
        <p:spPr>
          <a:xfrm>
            <a:off x="4445000" y="444500"/>
            <a:ext cx="13389137" cy="906441"/>
          </a:xfrm>
          <a:prstGeom prst="rect">
            <a:avLst/>
          </a:prstGeom>
          <a:noFill/>
        </p:spPr>
        <p:txBody>
          <a:bodyPr lIns="45718" tIns="45718" rIns="45718" bIns="45718" anchor="t"/>
          <a:lstStyle>
            <a:lvl1pPr marL="0" marR="0" indent="0" algn="l" defTabSz="914400" latinLnBrk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0" baseline="0">
                <a:ln>
                  <a:noFill/>
                </a:ln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latinLnBrk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0" baseline="0">
                <a:ln>
                  <a:noFill/>
                </a:ln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latinLnBrk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0" baseline="0">
                <a:ln>
                  <a:noFill/>
                </a:ln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latinLnBrk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0" baseline="0">
                <a:ln>
                  <a:noFill/>
                </a:ln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latinLnBrk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0" baseline="0">
                <a:ln>
                  <a:noFill/>
                </a:ln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l" defTabSz="914400" latinLnBrk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0" baseline="0">
                <a:ln>
                  <a:noFill/>
                </a:ln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l" defTabSz="914400" latinLnBrk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0" baseline="0">
                <a:ln>
                  <a:noFill/>
                </a:ln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l" defTabSz="914400" latinLnBrk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0" baseline="0">
                <a:ln>
                  <a:noFill/>
                </a:ln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914400" latinLnBrk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0" baseline="0">
                <a:ln>
                  <a:noFill/>
                </a:ln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de-DE"/>
              <a:t>Zusammenfassung und Fazit</a:t>
            </a:r>
            <a:endParaRPr lang="de-DE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2E89AA83-A773-C017-9E19-0106AC5BCEC4}"/>
              </a:ext>
            </a:extLst>
          </p:cNvPr>
          <p:cNvSpPr txBox="1"/>
          <p:nvPr/>
        </p:nvSpPr>
        <p:spPr>
          <a:xfrm>
            <a:off x="11296063" y="2974943"/>
            <a:ext cx="12752657" cy="553228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de-DE" sz="6600" dirty="0">
                <a:solidFill>
                  <a:srgbClr val="00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„…Wenn Sie sich tatsächlich um Ihr Pflegepersonal genauso kümmern wollen, wie um Ihre Patienten, zögern Sie nicht und </a:t>
            </a:r>
            <a:r>
              <a:rPr lang="de-DE" sz="6600">
                <a:solidFill>
                  <a:srgbClr val="00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wählen Thema 11!!! </a:t>
            </a:r>
            <a:r>
              <a:rPr lang="de-DE" sz="6600" dirty="0">
                <a:solidFill>
                  <a:srgbClr val="00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….</a:t>
            </a:r>
          </a:p>
        </p:txBody>
      </p:sp>
      <p:pic>
        <p:nvPicPr>
          <p:cNvPr id="2" name="Afbeelding 1" descr="Afbeelding met persoon, person, muur, binnen&#10;&#10;Automatisch gegenereerde beschrijving">
            <a:extLst>
              <a:ext uri="{FF2B5EF4-FFF2-40B4-BE49-F238E27FC236}">
                <a16:creationId xmlns:a16="http://schemas.microsoft.com/office/drawing/2014/main" id="{7CD4628B-A59F-1BC4-078B-182C362FEB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9209" y="396975"/>
            <a:ext cx="1191907" cy="118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38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4A77D96-30C1-45A3-97C0-A14EBAA949B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95025" y="802945"/>
            <a:ext cx="14910342" cy="174322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nl-NL" sz="13200" dirty="0" err="1">
                <a:latin typeface="Arial" panose="020B0604020202020204" pitchFamily="34" charset="0"/>
                <a:cs typeface="Arial" panose="020B0604020202020204" pitchFamily="34" charset="0"/>
              </a:rPr>
              <a:t>Wer</a:t>
            </a:r>
            <a:r>
              <a:rPr lang="nl-NL" sz="13200" dirty="0">
                <a:latin typeface="Arial" panose="020B0604020202020204" pitchFamily="34" charset="0"/>
                <a:cs typeface="Arial" panose="020B0604020202020204" pitchFamily="34" charset="0"/>
              </a:rPr>
              <a:t> sind </a:t>
            </a:r>
            <a:r>
              <a:rPr lang="nl-NL" sz="13200" dirty="0" err="1">
                <a:latin typeface="Arial" panose="020B0604020202020204" pitchFamily="34" charset="0"/>
                <a:cs typeface="Arial" panose="020B0604020202020204" pitchFamily="34" charset="0"/>
              </a:rPr>
              <a:t>wir</a:t>
            </a:r>
            <a:r>
              <a:rPr lang="nl-NL" sz="132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pPr algn="ctr"/>
            <a:endParaRPr lang="nl-NL" dirty="0"/>
          </a:p>
          <a:p>
            <a:pPr algn="ctr"/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92FF504-7919-4847-B733-D7B0EEAA74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769" y="4772997"/>
            <a:ext cx="12488310" cy="2614858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1519660-6240-F976-3E7A-E2DEE7E21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438" y="4123943"/>
            <a:ext cx="2408513" cy="301196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77274ED-3B5E-3493-07A5-9A628D086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495" y="2546169"/>
            <a:ext cx="3552764" cy="130761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D70A1EB-1E2E-1803-6691-3A8F07D89069}"/>
              </a:ext>
            </a:extLst>
          </p:cNvPr>
          <p:cNvSpPr txBox="1"/>
          <p:nvPr/>
        </p:nvSpPr>
        <p:spPr>
          <a:xfrm>
            <a:off x="19121329" y="7697980"/>
            <a:ext cx="3487035" cy="6463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de-DE" b="0" i="0" dirty="0">
                <a:solidFill>
                  <a:srgbClr val="333333"/>
                </a:solidFill>
                <a:effectLst/>
                <a:latin typeface="-apple-system"/>
              </a:rPr>
              <a:t>Wilfried Geerdink</a:t>
            </a:r>
          </a:p>
        </p:txBody>
      </p:sp>
      <p:pic>
        <p:nvPicPr>
          <p:cNvPr id="11" name="Afbeelding 10" descr="Afbeelding met persoon, person, muur, binnen&#10;&#10;Automatisch gegenereerde beschrijving">
            <a:extLst>
              <a:ext uri="{FF2B5EF4-FFF2-40B4-BE49-F238E27FC236}">
                <a16:creationId xmlns:a16="http://schemas.microsoft.com/office/drawing/2014/main" id="{EE1BA54E-AE41-36F2-72E8-5CD009789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3317" y="3678775"/>
            <a:ext cx="3481502" cy="3474581"/>
          </a:xfrm>
          <a:prstGeom prst="rect">
            <a:avLst/>
          </a:prstGeom>
        </p:spPr>
      </p:pic>
      <p:sp>
        <p:nvSpPr>
          <p:cNvPr id="15" name="Textfeld 13">
            <a:extLst>
              <a:ext uri="{FF2B5EF4-FFF2-40B4-BE49-F238E27FC236}">
                <a16:creationId xmlns:a16="http://schemas.microsoft.com/office/drawing/2014/main" id="{A490D40A-5AA9-4A6A-7EA0-E38510F15185}"/>
              </a:ext>
            </a:extLst>
          </p:cNvPr>
          <p:cNvSpPr txBox="1"/>
          <p:nvPr/>
        </p:nvSpPr>
        <p:spPr>
          <a:xfrm>
            <a:off x="9675044" y="7754930"/>
            <a:ext cx="3487035" cy="6463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de-DE" b="0" i="0" dirty="0">
                <a:solidFill>
                  <a:srgbClr val="333333"/>
                </a:solidFill>
                <a:effectLst/>
                <a:latin typeface="-apple-system"/>
              </a:rPr>
              <a:t>Sven Buxmann</a:t>
            </a:r>
          </a:p>
        </p:txBody>
      </p:sp>
      <p:sp>
        <p:nvSpPr>
          <p:cNvPr id="17" name="Textfeld 13">
            <a:extLst>
              <a:ext uri="{FF2B5EF4-FFF2-40B4-BE49-F238E27FC236}">
                <a16:creationId xmlns:a16="http://schemas.microsoft.com/office/drawing/2014/main" id="{DAA39AEC-A3CA-8A56-9681-E5772CFDBD9D}"/>
              </a:ext>
            </a:extLst>
          </p:cNvPr>
          <p:cNvSpPr txBox="1"/>
          <p:nvPr/>
        </p:nvSpPr>
        <p:spPr>
          <a:xfrm>
            <a:off x="1371224" y="7713743"/>
            <a:ext cx="3487035" cy="6463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de-DE" b="0" i="0" dirty="0">
                <a:solidFill>
                  <a:srgbClr val="333333"/>
                </a:solidFill>
                <a:effectLst/>
                <a:latin typeface="-apple-system"/>
              </a:rPr>
              <a:t>Marco Lanfrit</a:t>
            </a:r>
          </a:p>
        </p:txBody>
      </p:sp>
      <p:pic>
        <p:nvPicPr>
          <p:cNvPr id="20" name="Afbeelding 19" descr="Afbeelding met muur, persoon, person, binnen&#10;&#10;Automatisch gegenereerde beschrijving">
            <a:extLst>
              <a:ext uri="{FF2B5EF4-FFF2-40B4-BE49-F238E27FC236}">
                <a16:creationId xmlns:a16="http://schemas.microsoft.com/office/drawing/2014/main" id="{B40A5D6F-A77A-708D-F77A-EB157112E3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557" y="3678775"/>
            <a:ext cx="3481502" cy="3457131"/>
          </a:xfrm>
          <a:prstGeom prst="rect">
            <a:avLst/>
          </a:prstGeom>
        </p:spPr>
      </p:pic>
      <p:pic>
        <p:nvPicPr>
          <p:cNvPr id="4" name="Afbeelding 3" descr="Afbeelding met muur, persoon, person, binnen&#10;&#10;Automatisch gegenereerde beschrijving">
            <a:extLst>
              <a:ext uri="{FF2B5EF4-FFF2-40B4-BE49-F238E27FC236}">
                <a16:creationId xmlns:a16="http://schemas.microsoft.com/office/drawing/2014/main" id="{B77A87AC-CB50-A597-80D1-1BF6790E9F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71" y="508693"/>
            <a:ext cx="1087467" cy="107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05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4A77D96-30C1-45A3-97C0-A14EBAA949B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95025" y="802945"/>
            <a:ext cx="14910342" cy="174322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nl-NL" sz="13200" dirty="0" err="1">
                <a:latin typeface="Arial" panose="020B0604020202020204" pitchFamily="34" charset="0"/>
                <a:cs typeface="Arial" panose="020B0604020202020204" pitchFamily="34" charset="0"/>
              </a:rPr>
              <a:t>Wer</a:t>
            </a:r>
            <a:r>
              <a:rPr lang="nl-NL" sz="1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3200" dirty="0" err="1">
                <a:latin typeface="Arial" panose="020B0604020202020204" pitchFamily="34" charset="0"/>
                <a:cs typeface="Arial" panose="020B0604020202020204" pitchFamily="34" charset="0"/>
              </a:rPr>
              <a:t>sind</a:t>
            </a:r>
            <a:r>
              <a:rPr lang="nl-NL" sz="1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3200" dirty="0" err="1">
                <a:latin typeface="Arial" panose="020B0604020202020204" pitchFamily="34" charset="0"/>
                <a:cs typeface="Arial" panose="020B0604020202020204" pitchFamily="34" charset="0"/>
              </a:rPr>
              <a:t>wir</a:t>
            </a:r>
            <a:r>
              <a:rPr lang="nl-NL" sz="1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endParaRPr lang="nl-NL" dirty="0"/>
          </a:p>
          <a:p>
            <a:pPr algn="ctr"/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92FF504-7919-4847-B733-D7B0EEAA74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769" y="4772997"/>
            <a:ext cx="12488310" cy="2614858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7F10EA9-4911-E831-F7D4-D13C49E03983}"/>
              </a:ext>
            </a:extLst>
          </p:cNvPr>
          <p:cNvSpPr txBox="1"/>
          <p:nvPr/>
        </p:nvSpPr>
        <p:spPr>
          <a:xfrm>
            <a:off x="4217537" y="5418521"/>
            <a:ext cx="6593898" cy="614014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de-DE" b="0" i="0" dirty="0">
                <a:solidFill>
                  <a:srgbClr val="333333"/>
                </a:solidFill>
                <a:effectLst/>
                <a:latin typeface="-apple-system"/>
              </a:rPr>
              <a:t>Dr. Michael von Wagner, CMIO</a:t>
            </a:r>
          </a:p>
          <a:p>
            <a:pPr algn="l"/>
            <a:endParaRPr lang="de-DE" b="0" i="0" dirty="0">
              <a:solidFill>
                <a:srgbClr val="333333"/>
              </a:solidFill>
              <a:effectLst/>
              <a:latin typeface="-apple-system"/>
            </a:endParaRPr>
          </a:p>
          <a:p>
            <a:pPr algn="l"/>
            <a:endParaRPr lang="de-DE" b="0" dirty="0">
              <a:solidFill>
                <a:srgbClr val="333333"/>
              </a:solidFill>
              <a:latin typeface="-apple-system"/>
            </a:endParaRPr>
          </a:p>
          <a:p>
            <a:pPr algn="l"/>
            <a:r>
              <a:rPr lang="de-DE" b="0" i="0" dirty="0">
                <a:solidFill>
                  <a:srgbClr val="333333"/>
                </a:solidFill>
                <a:effectLst/>
                <a:latin typeface="-apple-system"/>
              </a:rPr>
              <a:t>Dr. Cornelius von der Groeben, Oberarzt Anästhesie</a:t>
            </a:r>
          </a:p>
          <a:p>
            <a:pPr algn="l"/>
            <a:endParaRPr lang="de-DE" b="0" i="0" dirty="0">
              <a:solidFill>
                <a:srgbClr val="333333"/>
              </a:solidFill>
              <a:effectLst/>
              <a:latin typeface="-apple-system"/>
            </a:endParaRPr>
          </a:p>
          <a:p>
            <a:pPr algn="l"/>
            <a:r>
              <a:rPr lang="de-DE" b="0" i="0" dirty="0">
                <a:solidFill>
                  <a:srgbClr val="333333"/>
                </a:solidFill>
                <a:effectLst/>
                <a:latin typeface="-apple-system"/>
              </a:rPr>
              <a:t>Milena Hilfrich, Project Managerin</a:t>
            </a:r>
          </a:p>
          <a:p>
            <a:pPr algn="l"/>
            <a:endParaRPr lang="de-DE" b="0" i="0" dirty="0">
              <a:solidFill>
                <a:srgbClr val="333333"/>
              </a:solidFill>
              <a:effectLst/>
              <a:latin typeface="-apple-system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27CB5A3-2DCE-DB46-725E-84802A67B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080" y="2611075"/>
            <a:ext cx="5552320" cy="185629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E9D5F0D-7A83-A3BE-361F-B0C41972D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3997" y="2868706"/>
            <a:ext cx="4242738" cy="1336295"/>
          </a:xfrm>
          <a:prstGeom prst="rect">
            <a:avLst/>
          </a:prstGeom>
        </p:spPr>
      </p:pic>
      <p:sp>
        <p:nvSpPr>
          <p:cNvPr id="4" name="Textfeld 13">
            <a:extLst>
              <a:ext uri="{FF2B5EF4-FFF2-40B4-BE49-F238E27FC236}">
                <a16:creationId xmlns:a16="http://schemas.microsoft.com/office/drawing/2014/main" id="{A702B2C4-BAAB-F502-92CC-70724C942DEE}"/>
              </a:ext>
            </a:extLst>
          </p:cNvPr>
          <p:cNvSpPr txBox="1"/>
          <p:nvPr/>
        </p:nvSpPr>
        <p:spPr>
          <a:xfrm>
            <a:off x="17800594" y="4844266"/>
            <a:ext cx="5704865" cy="311623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de-DE" b="0" dirty="0">
                <a:solidFill>
                  <a:srgbClr val="333333"/>
                </a:solidFill>
                <a:latin typeface="-apple-system"/>
              </a:rPr>
              <a:t>Alexander Schütz, </a:t>
            </a:r>
          </a:p>
          <a:p>
            <a:pPr algn="l"/>
            <a:r>
              <a:rPr lang="de-DE" b="0" dirty="0">
                <a:solidFill>
                  <a:srgbClr val="333333"/>
                </a:solidFill>
                <a:latin typeface="-apple-system"/>
              </a:rPr>
              <a:t>Stabstelle Digitalisierung,</a:t>
            </a:r>
          </a:p>
          <a:p>
            <a:pPr algn="l"/>
            <a:r>
              <a:rPr lang="de-DE" b="0" dirty="0">
                <a:solidFill>
                  <a:srgbClr val="333333"/>
                </a:solidFill>
                <a:latin typeface="-apple-system"/>
              </a:rPr>
              <a:t>Abteilungsleiter IT + MT</a:t>
            </a:r>
          </a:p>
          <a:p>
            <a:pPr algn="l"/>
            <a:endParaRPr lang="de-DE" b="0" i="0" dirty="0">
              <a:solidFill>
                <a:srgbClr val="333333"/>
              </a:solidFill>
              <a:effectLst/>
              <a:latin typeface="-apple-system"/>
            </a:endParaRPr>
          </a:p>
        </p:txBody>
      </p:sp>
      <p:pic>
        <p:nvPicPr>
          <p:cNvPr id="10" name="Afbeelding 9" descr="Afbeelding met person&#10;&#10;Automatisch gegenereerde beschrijving">
            <a:extLst>
              <a:ext uri="{FF2B5EF4-FFF2-40B4-BE49-F238E27FC236}">
                <a16:creationId xmlns:a16="http://schemas.microsoft.com/office/drawing/2014/main" id="{E4697138-1D23-0943-02E1-344ED08E4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976" y="4772998"/>
            <a:ext cx="2303588" cy="2303588"/>
          </a:xfrm>
          <a:prstGeom prst="rect">
            <a:avLst/>
          </a:prstGeom>
        </p:spPr>
      </p:pic>
      <p:pic>
        <p:nvPicPr>
          <p:cNvPr id="15" name="Afbeelding 14" descr="Afbeelding met persoon, person, boom, buiten&#10;&#10;Automatisch gegenereerde beschrijving">
            <a:extLst>
              <a:ext uri="{FF2B5EF4-FFF2-40B4-BE49-F238E27FC236}">
                <a16:creationId xmlns:a16="http://schemas.microsoft.com/office/drawing/2014/main" id="{76604650-6667-832A-C097-D87B35F9D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41" y="4772997"/>
            <a:ext cx="2180922" cy="2180922"/>
          </a:xfrm>
          <a:prstGeom prst="rect">
            <a:avLst/>
          </a:prstGeom>
        </p:spPr>
      </p:pic>
      <p:pic>
        <p:nvPicPr>
          <p:cNvPr id="19" name="Afbeelding 18" descr="Afbeelding met persoon, person, muur, poseren&#10;&#10;Automatisch gegenereerde beschrijving">
            <a:extLst>
              <a:ext uri="{FF2B5EF4-FFF2-40B4-BE49-F238E27FC236}">
                <a16:creationId xmlns:a16="http://schemas.microsoft.com/office/drawing/2014/main" id="{F0E86572-F33F-D310-FB90-55FE43D16C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41" y="7183757"/>
            <a:ext cx="2216484" cy="2216484"/>
          </a:xfrm>
          <a:prstGeom prst="rect">
            <a:avLst/>
          </a:prstGeom>
        </p:spPr>
      </p:pic>
      <p:pic>
        <p:nvPicPr>
          <p:cNvPr id="21" name="Afbeelding 20" descr="Afbeelding met persoon&#10;&#10;Automatisch gegenereerde beschrijving">
            <a:extLst>
              <a:ext uri="{FF2B5EF4-FFF2-40B4-BE49-F238E27FC236}">
                <a16:creationId xmlns:a16="http://schemas.microsoft.com/office/drawing/2014/main" id="{9F21B290-FACA-E100-5BE9-97F56846E0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79" y="9614683"/>
            <a:ext cx="2216484" cy="2216484"/>
          </a:xfrm>
          <a:prstGeom prst="rect">
            <a:avLst/>
          </a:prstGeom>
        </p:spPr>
      </p:pic>
      <p:pic>
        <p:nvPicPr>
          <p:cNvPr id="5" name="Afbeelding 4" descr="Afbeelding met muur, persoon, person, binnen&#10;&#10;Automatisch gegenereerde beschrijving">
            <a:extLst>
              <a:ext uri="{FF2B5EF4-FFF2-40B4-BE49-F238E27FC236}">
                <a16:creationId xmlns:a16="http://schemas.microsoft.com/office/drawing/2014/main" id="{4E4637F9-FCBC-F5F8-C9DE-55B5E0F555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9" y="598689"/>
            <a:ext cx="1087467" cy="107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drinnen enthält.&#10;&#10;Automatisch generierte Beschreibung">
            <a:extLst>
              <a:ext uri="{FF2B5EF4-FFF2-40B4-BE49-F238E27FC236}">
                <a16:creationId xmlns:a16="http://schemas.microsoft.com/office/drawing/2014/main" id="{E02CF874-E958-1168-8DBF-5116821A8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1008"/>
            <a:ext cx="24384000" cy="12879028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4921A7CC-1A08-4599-9E4F-7A4DFA628DF9}"/>
              </a:ext>
            </a:extLst>
          </p:cNvPr>
          <p:cNvSpPr/>
          <p:nvPr/>
        </p:nvSpPr>
        <p:spPr>
          <a:xfrm>
            <a:off x="-1" y="8341194"/>
            <a:ext cx="21630290" cy="2664000"/>
          </a:xfrm>
          <a:prstGeom prst="rect">
            <a:avLst/>
          </a:prstGeom>
          <a:solidFill>
            <a:srgbClr val="0BBBEF"/>
          </a:solidFill>
          <a:ln>
            <a:solidFill>
              <a:srgbClr val="0BBB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62150">
              <a:lnSpc>
                <a:spcPct val="107000"/>
              </a:lnSpc>
              <a:buClr>
                <a:srgbClr val="0BBBEF"/>
              </a:buClr>
            </a:pPr>
            <a:r>
              <a:rPr lang="de-DE" sz="560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Plattform für patientenzentriertes Workflowmanagement als Grundlage für </a:t>
            </a:r>
            <a:r>
              <a:rPr lang="de-DE" sz="5600" dirty="0" err="1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Self</a:t>
            </a:r>
            <a:r>
              <a:rPr lang="de-DE" sz="560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Service Lösungen im administrativen und klinischen Bereich des Krankenhauses.</a:t>
            </a:r>
            <a:endParaRPr lang="de-DE" sz="4000" dirty="0">
              <a:solidFill>
                <a:schemeClr val="bg1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 descr="Ein Bild, das Zeichnung, Schild enthält.&#10;&#10;Automatisch generierte Beschreibung">
            <a:extLst>
              <a:ext uri="{FF2B5EF4-FFF2-40B4-BE49-F238E27FC236}">
                <a16:creationId xmlns:a16="http://schemas.microsoft.com/office/drawing/2014/main" id="{B96E2A70-00C5-BD85-2B1F-C99D68C0AC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906" y="6136506"/>
            <a:ext cx="610168" cy="144000"/>
          </a:xfrm>
          <a:prstGeom prst="rect">
            <a:avLst/>
          </a:prstGeom>
        </p:spPr>
      </p:pic>
      <p:pic>
        <p:nvPicPr>
          <p:cNvPr id="10" name="Grafik 9" descr="Ein Bild, das Zeichnung, Schild enthält.&#10;&#10;Automatisch generierte Beschreibung">
            <a:extLst>
              <a:ext uri="{FF2B5EF4-FFF2-40B4-BE49-F238E27FC236}">
                <a16:creationId xmlns:a16="http://schemas.microsoft.com/office/drawing/2014/main" id="{B5835340-EAA7-5F35-F8D2-82FEB95583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386" y="3073636"/>
            <a:ext cx="610168" cy="144000"/>
          </a:xfrm>
          <a:prstGeom prst="rect">
            <a:avLst/>
          </a:prstGeom>
        </p:spPr>
      </p:pic>
      <p:pic>
        <p:nvPicPr>
          <p:cNvPr id="12" name="Grafik 11" descr="Ein Bild, das Zeichnung, Schild enthält.&#10;&#10;Automatisch generierte Beschreibung">
            <a:extLst>
              <a:ext uri="{FF2B5EF4-FFF2-40B4-BE49-F238E27FC236}">
                <a16:creationId xmlns:a16="http://schemas.microsoft.com/office/drawing/2014/main" id="{2520A84E-31C3-BB35-6318-4C7C5043F8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310" b="-1815"/>
          <a:stretch/>
        </p:blipFill>
        <p:spPr>
          <a:xfrm>
            <a:off x="9705399" y="4096565"/>
            <a:ext cx="181158" cy="146614"/>
          </a:xfrm>
          <a:prstGeom prst="rect">
            <a:avLst/>
          </a:prstGeom>
        </p:spPr>
      </p:pic>
      <p:pic>
        <p:nvPicPr>
          <p:cNvPr id="13" name="Grafik 12" descr="Ein Bild, das Zeichnung, Schild enthält.&#10;&#10;Automatisch generierte Beschreibung">
            <a:extLst>
              <a:ext uri="{FF2B5EF4-FFF2-40B4-BE49-F238E27FC236}">
                <a16:creationId xmlns:a16="http://schemas.microsoft.com/office/drawing/2014/main" id="{3CE2E6AD-B0D8-6D03-CD6B-CF67964C4B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8288" y="566049"/>
            <a:ext cx="3713128" cy="876298"/>
          </a:xfrm>
          <a:prstGeom prst="rect">
            <a:avLst/>
          </a:prstGeom>
        </p:spPr>
      </p:pic>
      <p:pic>
        <p:nvPicPr>
          <p:cNvPr id="2" name="Grafik 11">
            <a:extLst>
              <a:ext uri="{FF2B5EF4-FFF2-40B4-BE49-F238E27FC236}">
                <a16:creationId xmlns:a16="http://schemas.microsoft.com/office/drawing/2014/main" id="{D9AB330C-D061-AE5D-9AD3-8843025105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784" y="26910"/>
            <a:ext cx="1164464" cy="145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10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Afbeelding 29" descr="Afbeelding met tekst, binnen, persoon&#10;&#10;Automatisch gegenereerde beschrijving">
            <a:extLst>
              <a:ext uri="{FF2B5EF4-FFF2-40B4-BE49-F238E27FC236}">
                <a16:creationId xmlns:a16="http://schemas.microsoft.com/office/drawing/2014/main" id="{002193AA-DE02-E186-DE3E-1214C9691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6" y="2974943"/>
            <a:ext cx="14849195" cy="9674258"/>
          </a:xfrm>
          <a:prstGeom prst="rect">
            <a:avLst/>
          </a:prstGeom>
        </p:spPr>
      </p:pic>
      <p:sp>
        <p:nvSpPr>
          <p:cNvPr id="1029" name="Rechthoek: afgeronde hoeken 1028">
            <a:extLst>
              <a:ext uri="{FF2B5EF4-FFF2-40B4-BE49-F238E27FC236}">
                <a16:creationId xmlns:a16="http://schemas.microsoft.com/office/drawing/2014/main" id="{32B8F599-F52C-63CD-9BAE-A3D94C41AF2B}"/>
              </a:ext>
            </a:extLst>
          </p:cNvPr>
          <p:cNvSpPr/>
          <p:nvPr/>
        </p:nvSpPr>
        <p:spPr>
          <a:xfrm>
            <a:off x="1211624" y="3838801"/>
            <a:ext cx="3257815" cy="106548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 cap="flat">
            <a:solidFill>
              <a:schemeClr val="accent3">
                <a:lumOff val="44000"/>
              </a:schemeClr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Blutdruck</a:t>
            </a:r>
          </a:p>
        </p:txBody>
      </p:sp>
      <p:sp>
        <p:nvSpPr>
          <p:cNvPr id="1031" name="Rechthoek: afgeronde hoeken 1030">
            <a:extLst>
              <a:ext uri="{FF2B5EF4-FFF2-40B4-BE49-F238E27FC236}">
                <a16:creationId xmlns:a16="http://schemas.microsoft.com/office/drawing/2014/main" id="{45D0B397-114A-A9E4-E02C-71F336BBCF94}"/>
              </a:ext>
            </a:extLst>
          </p:cNvPr>
          <p:cNvSpPr/>
          <p:nvPr/>
        </p:nvSpPr>
        <p:spPr>
          <a:xfrm>
            <a:off x="11268006" y="3838802"/>
            <a:ext cx="3257815" cy="106548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 cap="flat">
            <a:solidFill>
              <a:schemeClr val="accent3">
                <a:lumOff val="44000"/>
              </a:schemeClr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Temperatur</a:t>
            </a:r>
          </a:p>
        </p:txBody>
      </p:sp>
      <p:sp>
        <p:nvSpPr>
          <p:cNvPr id="1032" name="Rechthoek: afgeronde hoeken 1031">
            <a:extLst>
              <a:ext uri="{FF2B5EF4-FFF2-40B4-BE49-F238E27FC236}">
                <a16:creationId xmlns:a16="http://schemas.microsoft.com/office/drawing/2014/main" id="{BDC9B5BE-BCBF-235F-CADB-944EFFEB6670}"/>
              </a:ext>
            </a:extLst>
          </p:cNvPr>
          <p:cNvSpPr/>
          <p:nvPr/>
        </p:nvSpPr>
        <p:spPr>
          <a:xfrm>
            <a:off x="11268006" y="6746583"/>
            <a:ext cx="3257815" cy="106548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 cap="flat">
            <a:solidFill>
              <a:schemeClr val="accent3">
                <a:lumOff val="44000"/>
              </a:schemeClr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SpO2</a:t>
            </a:r>
          </a:p>
        </p:txBody>
      </p:sp>
      <p:sp>
        <p:nvSpPr>
          <p:cNvPr id="1033" name="Rechthoek: afgeronde hoeken 1032">
            <a:extLst>
              <a:ext uri="{FF2B5EF4-FFF2-40B4-BE49-F238E27FC236}">
                <a16:creationId xmlns:a16="http://schemas.microsoft.com/office/drawing/2014/main" id="{B8D1D4F4-94B2-A0B8-64CF-72C84A749C1C}"/>
              </a:ext>
            </a:extLst>
          </p:cNvPr>
          <p:cNvSpPr/>
          <p:nvPr/>
        </p:nvSpPr>
        <p:spPr>
          <a:xfrm>
            <a:off x="11268006" y="10722291"/>
            <a:ext cx="3257815" cy="106548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 cap="flat">
            <a:solidFill>
              <a:schemeClr val="accent3">
                <a:lumOff val="44000"/>
              </a:schemeClr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Gewicht</a:t>
            </a:r>
          </a:p>
        </p:txBody>
      </p:sp>
      <p:pic>
        <p:nvPicPr>
          <p:cNvPr id="1035" name="Afbeelding 1034">
            <a:extLst>
              <a:ext uri="{FF2B5EF4-FFF2-40B4-BE49-F238E27FC236}">
                <a16:creationId xmlns:a16="http://schemas.microsoft.com/office/drawing/2014/main" id="{B140DD7A-197C-08B9-D3EF-E7A64AF448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165" y="11372553"/>
            <a:ext cx="1162635" cy="415227"/>
          </a:xfrm>
          <a:prstGeom prst="rect">
            <a:avLst/>
          </a:prstGeom>
        </p:spPr>
      </p:pic>
      <p:pic>
        <p:nvPicPr>
          <p:cNvPr id="1037" name="Afbeelding 1036">
            <a:extLst>
              <a:ext uri="{FF2B5EF4-FFF2-40B4-BE49-F238E27FC236}">
                <a16:creationId xmlns:a16="http://schemas.microsoft.com/office/drawing/2014/main" id="{E344AD0C-9B05-6995-5FDD-16CB3F133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439" y="136478"/>
            <a:ext cx="7538376" cy="2692277"/>
          </a:xfrm>
          <a:prstGeom prst="rect">
            <a:avLst/>
          </a:prstGeom>
        </p:spPr>
      </p:pic>
      <p:pic>
        <p:nvPicPr>
          <p:cNvPr id="1038" name="Bild 2">
            <a:extLst>
              <a:ext uri="{FF2B5EF4-FFF2-40B4-BE49-F238E27FC236}">
                <a16:creationId xmlns:a16="http://schemas.microsoft.com/office/drawing/2014/main" id="{21814CF1-3B5F-CE49-4726-3CD849F2FB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1576" y="10373390"/>
            <a:ext cx="6848370" cy="2275810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Tekstvak 1038">
            <a:extLst>
              <a:ext uri="{FF2B5EF4-FFF2-40B4-BE49-F238E27FC236}">
                <a16:creationId xmlns:a16="http://schemas.microsoft.com/office/drawing/2014/main" id="{3F1198B9-B11F-5BE8-70D0-ACD818489976}"/>
              </a:ext>
            </a:extLst>
          </p:cNvPr>
          <p:cNvSpPr txBox="1"/>
          <p:nvPr/>
        </p:nvSpPr>
        <p:spPr>
          <a:xfrm>
            <a:off x="16044106" y="2974943"/>
            <a:ext cx="8169206" cy="48705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de-DE" sz="3600" dirty="0">
                <a:solidFill>
                  <a:srgbClr val="FF0000"/>
                </a:solidFill>
              </a:rPr>
              <a:t>Alphatron entwickelt Lösungen die Ihre Pflege wirklich entlasten wird und die Qualität der automatische Datenerfassung, als PatientInnen /Medikationssicherheit </a:t>
            </a:r>
          </a:p>
          <a:p>
            <a:r>
              <a:rPr lang="de-DE" sz="3600" dirty="0">
                <a:solidFill>
                  <a:srgbClr val="FF0000"/>
                </a:solidFill>
              </a:rPr>
              <a:t>zum </a:t>
            </a:r>
            <a:r>
              <a:rPr lang="de-DE" sz="3600" dirty="0" err="1">
                <a:solidFill>
                  <a:srgbClr val="FF0000"/>
                </a:solidFill>
              </a:rPr>
              <a:t>next</a:t>
            </a:r>
            <a:r>
              <a:rPr lang="de-DE" sz="3600" dirty="0">
                <a:solidFill>
                  <a:srgbClr val="FF0000"/>
                </a:solidFill>
              </a:rPr>
              <a:t> Level bringen! 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6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Afbeelding 1" descr="Afbeelding met muur, persoon, person, binnen&#10;&#10;Automatisch gegenereerde beschrijving">
            <a:extLst>
              <a:ext uri="{FF2B5EF4-FFF2-40B4-BE49-F238E27FC236}">
                <a16:creationId xmlns:a16="http://schemas.microsoft.com/office/drawing/2014/main" id="{47DF6456-81DF-30D6-AB00-53D2CC3BBA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71" y="508693"/>
            <a:ext cx="1087467" cy="107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06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ctrTitle" idx="4294967295"/>
          </p:nvPr>
        </p:nvSpPr>
        <p:spPr>
          <a:xfrm>
            <a:off x="4445000" y="444500"/>
            <a:ext cx="13389137" cy="906441"/>
          </a:xfrm>
          <a:prstGeom prst="rect">
            <a:avLst/>
          </a:prstGeom>
          <a:noFill/>
        </p:spPr>
        <p:txBody>
          <a:bodyPr lIns="45718" tIns="45718" rIns="45718" bIns="45718" anchor="t"/>
          <a:lstStyle/>
          <a:p>
            <a:r>
              <a:rPr dirty="0"/>
              <a:t>HERAUSFORDERUNGEN</a:t>
            </a:r>
          </a:p>
        </p:txBody>
      </p:sp>
      <p:graphicFrame>
        <p:nvGraphicFramePr>
          <p:cNvPr id="38" name="Table 38"/>
          <p:cNvGraphicFramePr/>
          <p:nvPr>
            <p:extLst>
              <p:ext uri="{D42A27DB-BD31-4B8C-83A1-F6EECF244321}">
                <p14:modId xmlns:p14="http://schemas.microsoft.com/office/powerpoint/2010/main" val="2767986943"/>
              </p:ext>
            </p:extLst>
          </p:nvPr>
        </p:nvGraphicFramePr>
        <p:xfrm>
          <a:off x="1727200" y="2222500"/>
          <a:ext cx="22100877" cy="9864279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2808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91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chemeClr val="bg1"/>
                          </a:solidFill>
                          <a:sym typeface="Arial Bold"/>
                        </a:rPr>
                        <a:t>Pos.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3265A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   TOP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3265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273776"/>
                          </a:solidFill>
                          <a:sym typeface="Arial Bold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</a:pP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  Der Engpass an Pflegepersonal wird immer größer, wie kann man trotzdem:</a:t>
                      </a:r>
                      <a:endParaRPr sz="3000" dirty="0">
                        <a:solidFill>
                          <a:srgbClr val="000066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273776"/>
                          </a:solidFill>
                          <a:sym typeface="Arial Bold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800"/>
                      </a:pP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  		die </a:t>
                      </a:r>
                      <a:r>
                        <a:rPr lang="de-DE" sz="3000" b="0" i="0" u="none" strike="noStrike" cap="none" spc="0" baseline="0" noProof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</a:rPr>
                        <a:t>PatientInnen</a:t>
                      </a:r>
                      <a:r>
                        <a:rPr lang="de-DE" sz="3000" b="0" i="0" u="none" strike="noStrike" cap="none" spc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</a:rPr>
                        <a:t>-Z</a:t>
                      </a:r>
                      <a:r>
                        <a:rPr lang="de-DE" sz="3000" dirty="0" err="1">
                          <a:solidFill>
                            <a:srgbClr val="000066"/>
                          </a:solidFill>
                        </a:rPr>
                        <a:t>ufriedenheit</a:t>
                      </a: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 gewährleisten</a:t>
                      </a:r>
                      <a:endParaRPr sz="3000" dirty="0">
                        <a:solidFill>
                          <a:srgbClr val="000066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de-DE" sz="2200" dirty="0">
                          <a:solidFill>
                            <a:srgbClr val="273776"/>
                          </a:solidFill>
                          <a:sym typeface="Arial Bold"/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</a:pP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   	</a:t>
                      </a:r>
                      <a:r>
                        <a:rPr lang="de-DE" sz="3000" b="1" dirty="0">
                          <a:solidFill>
                            <a:srgbClr val="000066"/>
                          </a:solidFill>
                        </a:rPr>
                        <a:t>richtige</a:t>
                      </a: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 Vitaldaten in Echtzeit in der</a:t>
                      </a:r>
                      <a:r>
                        <a:rPr lang="de-DE" sz="3000" baseline="0" dirty="0">
                          <a:solidFill>
                            <a:srgbClr val="000066"/>
                          </a:solidFill>
                        </a:rPr>
                        <a:t> </a:t>
                      </a:r>
                      <a:r>
                        <a:rPr lang="de-DE" sz="3000" b="1" baseline="0" dirty="0">
                          <a:solidFill>
                            <a:srgbClr val="000066"/>
                          </a:solidFill>
                        </a:rPr>
                        <a:t>richtigen </a:t>
                      </a: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Akte archivieren, damit die </a:t>
                      </a:r>
                      <a:r>
                        <a:rPr lang="de-DE" sz="3000" b="1" dirty="0">
                          <a:solidFill>
                            <a:srgbClr val="000066"/>
                          </a:solidFill>
                        </a:rPr>
                        <a:t>richtigen</a:t>
                      </a:r>
                      <a:r>
                        <a:rPr lang="de-DE" sz="3000" b="0" baseline="0" dirty="0">
                          <a:solidFill>
                            <a:srgbClr val="000066"/>
                          </a:solidFill>
                        </a:rPr>
                        <a:t> </a:t>
                      </a: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klinischen 	Entscheidungen getroffen werden</a:t>
                      </a:r>
                      <a:endParaRPr lang="de-DE" dirty="0"/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de-DE" sz="2200" dirty="0">
                          <a:solidFill>
                            <a:srgbClr val="273776"/>
                          </a:solidFill>
                          <a:sym typeface="Arial Bold"/>
                        </a:rPr>
                        <a:t> 4</a:t>
                      </a:r>
                      <a:endParaRPr sz="2200" dirty="0">
                        <a:solidFill>
                          <a:srgbClr val="273776"/>
                        </a:solidFill>
                        <a:sym typeface="Arial Bold"/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</a:pP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	die </a:t>
                      </a:r>
                      <a:r>
                        <a:rPr lang="de-DE" sz="3000" b="0" i="0" u="none" strike="noStrike" cap="none" spc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</a:rPr>
                        <a:t>PatientInnen</a:t>
                      </a: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 enger in die eigenen Behandlungsprozesse einbinden</a:t>
                      </a:r>
                      <a:endParaRPr sz="3000" dirty="0">
                        <a:solidFill>
                          <a:srgbClr val="000066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273776"/>
                          </a:solidFill>
                          <a:sym typeface="Arial Bold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</a:pP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   </a:t>
                      </a:r>
                      <a:endParaRPr sz="3000" dirty="0">
                        <a:solidFill>
                          <a:srgbClr val="000066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273776"/>
                          </a:solidFill>
                          <a:sym typeface="Arial Bold"/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</a:pP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   </a:t>
                      </a:r>
                      <a:endParaRPr sz="3000" dirty="0">
                        <a:solidFill>
                          <a:srgbClr val="000066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273776"/>
                          </a:solidFill>
                          <a:sym typeface="Arial Bold"/>
                        </a:rPr>
                        <a:t>7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</a:pP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   </a:t>
                      </a:r>
                      <a:endParaRPr sz="3000" dirty="0">
                        <a:solidFill>
                          <a:srgbClr val="000066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273776"/>
                          </a:solidFill>
                          <a:sym typeface="Arial Bold"/>
                        </a:rPr>
                        <a:t>8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800"/>
                      </a:pPr>
                      <a:r>
                        <a:rPr sz="3000" dirty="0">
                          <a:solidFill>
                            <a:srgbClr val="000066"/>
                          </a:solidFill>
                        </a:rPr>
                        <a:t>   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" name="Afbeelding 1" descr="Afbeelding met persoon, person, boom, buiten&#10;&#10;Automatisch gegenereerde beschrijving">
            <a:extLst>
              <a:ext uri="{FF2B5EF4-FFF2-40B4-BE49-F238E27FC236}">
                <a16:creationId xmlns:a16="http://schemas.microsoft.com/office/drawing/2014/main" id="{B9510C87-C47D-7C66-AED6-073B98BF0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147" y="444500"/>
            <a:ext cx="1097451" cy="109745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ctrTitle" idx="4294967295"/>
          </p:nvPr>
        </p:nvSpPr>
        <p:spPr>
          <a:xfrm>
            <a:off x="4445000" y="444500"/>
            <a:ext cx="17554388" cy="906441"/>
          </a:xfrm>
          <a:prstGeom prst="rect">
            <a:avLst/>
          </a:prstGeom>
          <a:noFill/>
        </p:spPr>
        <p:txBody>
          <a:bodyPr lIns="45718" tIns="45718" rIns="45718" bIns="45718" anchor="t"/>
          <a:lstStyle/>
          <a:p>
            <a:r>
              <a:rPr lang="de-DE" dirty="0"/>
              <a:t>Aufgabenstellung / Ziele Universitätsklinikum Frankfurt</a:t>
            </a:r>
          </a:p>
        </p:txBody>
      </p:sp>
      <p:graphicFrame>
        <p:nvGraphicFramePr>
          <p:cNvPr id="44" name="Table 44"/>
          <p:cNvGraphicFramePr/>
          <p:nvPr>
            <p:extLst>
              <p:ext uri="{D42A27DB-BD31-4B8C-83A1-F6EECF244321}">
                <p14:modId xmlns:p14="http://schemas.microsoft.com/office/powerpoint/2010/main" val="1206050195"/>
              </p:ext>
            </p:extLst>
          </p:nvPr>
        </p:nvGraphicFramePr>
        <p:xfrm>
          <a:off x="1569471" y="2097596"/>
          <a:ext cx="22100875" cy="6576180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2808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91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6030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dirty="0">
                          <a:solidFill>
                            <a:schemeClr val="bg1"/>
                          </a:solidFill>
                          <a:sym typeface="Arial Bold"/>
                        </a:rPr>
                        <a:t>Pos.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3265A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de-DE" sz="30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  </a:t>
                      </a:r>
                      <a:r>
                        <a:rPr sz="30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 TOP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3265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6030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dirty="0">
                          <a:solidFill>
                            <a:srgbClr val="273776"/>
                          </a:solidFill>
                          <a:sym typeface="Arial Bold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</a:pP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  </a:t>
                      </a:r>
                      <a:r>
                        <a:rPr lang="de-DE" sz="3000" b="1" dirty="0">
                          <a:solidFill>
                            <a:srgbClr val="000066"/>
                          </a:solidFill>
                        </a:rPr>
                        <a:t> </a:t>
                      </a:r>
                      <a:r>
                        <a:rPr lang="de-DE" sz="3000" b="1" i="0" u="sng" strike="noStrike" noProof="0" dirty="0">
                          <a:solidFill>
                            <a:srgbClr val="000066"/>
                          </a:solidFill>
                          <a:latin typeface="Arial"/>
                        </a:rPr>
                        <a:t>Uniklinik Frankfurt am Main</a:t>
                      </a:r>
                      <a:r>
                        <a:rPr lang="de-DE" sz="3000" b="1" i="0" u="none" strike="noStrike" noProof="0" dirty="0">
                          <a:solidFill>
                            <a:srgbClr val="000066"/>
                          </a:solidFill>
                          <a:latin typeface="Arial"/>
                        </a:rPr>
                        <a:t>: Optimierung des Patientenworkflows im Zentralbau</a:t>
                      </a:r>
                      <a:endParaRPr sz="3000" b="1" i="0" u="none" strike="noStrike" noProof="0" dirty="0"/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6030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dirty="0">
                          <a:solidFill>
                            <a:srgbClr val="273776"/>
                          </a:solidFill>
                          <a:sym typeface="Arial Bold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</a:pP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   </a:t>
                      </a:r>
                      <a:r>
                        <a:rPr lang="de-DE" sz="3000" b="0" i="0" u="none" strike="noStrike" cap="none" spc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  <a:cs typeface="Arial"/>
                          <a:sym typeface="Arial"/>
                        </a:rPr>
                        <a:t>Implementierung, Betrieb und Weiterentwicklung eines Check-In- und</a:t>
                      </a:r>
                      <a:br>
                        <a:rPr lang="de-DE" sz="3000" b="0" i="0" u="none" strike="noStrike" cap="none" spc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  <a:cs typeface="Arial"/>
                          <a:sym typeface="Arial"/>
                        </a:rPr>
                      </a:br>
                      <a:r>
                        <a:rPr lang="de-DE" sz="3000" b="0" i="0" u="none" strike="noStrike" cap="none" spc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  <a:cs typeface="Arial"/>
                          <a:sym typeface="Arial"/>
                        </a:rPr>
                        <a:t>   Aufrufsystems für ambulante und stationäre PatientInnen mit OPASCA</a:t>
                      </a:r>
                      <a:endParaRPr sz="3000" b="0" i="0" u="none" strike="noStrike" cap="none" spc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uFillTx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6030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dirty="0">
                          <a:solidFill>
                            <a:srgbClr val="273776"/>
                          </a:solidFill>
                          <a:sym typeface="Arial Bold"/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</a:pP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   </a:t>
                      </a:r>
                      <a:r>
                        <a:rPr lang="de-DE" sz="3000" b="0" i="0" u="none" strike="noStrike" noProof="0" dirty="0">
                          <a:solidFill>
                            <a:srgbClr val="000066"/>
                          </a:solidFill>
                          <a:latin typeface="Arial"/>
                        </a:rPr>
                        <a:t>PatientInnen Orientierung bieten und aktives Empowerment im Aufnahmeprozess</a:t>
                      </a:r>
                      <a:endParaRPr lang="de-DE" sz="3000" b="0" i="0" u="none" strike="noStrike" noProof="0" dirty="0">
                        <a:latin typeface="Arial"/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6030">
                <a:tc>
                  <a:txBody>
                    <a:bodyPr/>
                    <a:lstStyle/>
                    <a:p>
                      <a:pPr lvl="0" algn="ctr" defTabSz="914400">
                        <a:spcBef>
                          <a:spcPts val="0"/>
                        </a:spcBef>
                        <a:buNone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de-DE" sz="2200" dirty="0">
                          <a:solidFill>
                            <a:srgbClr val="273776"/>
                          </a:solidFill>
                        </a:rPr>
                        <a:t>4</a:t>
                      </a:r>
                      <a:endParaRPr dirty="0">
                        <a:sym typeface="Arial Bold"/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400"/>
                        </a:spcBef>
                        <a:buNone/>
                      </a:pPr>
                      <a:r>
                        <a:rPr lang="de-DE" sz="3000" b="0" i="0" u="none" strike="noStrike" noProof="0" dirty="0">
                          <a:latin typeface="Arial"/>
                        </a:rPr>
                        <a:t>  </a:t>
                      </a:r>
                      <a:r>
                        <a:rPr lang="de-DE" sz="3000" b="0" i="0" u="none" strike="noStrike" cap="none" spc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  <a:cs typeface="Arial"/>
                          <a:sym typeface="Arial"/>
                        </a:rPr>
                        <a:t> </a:t>
                      </a:r>
                      <a:r>
                        <a:rPr lang="de-DE" sz="3000" b="0" i="0" u="none" strike="noStrike" cap="none" spc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</a:rPr>
                        <a:t>Entlastung im Personalbereich: </a:t>
                      </a:r>
                      <a:r>
                        <a:rPr lang="de-DE" sz="3000" b="0" i="0" u="none" strike="noStrike" cap="none" spc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</a:rPr>
                        <a:t>Anwesenheits- und Aufenthaltsstatus der PatientInnen gibt</a:t>
                      </a:r>
                      <a:br>
                        <a:rPr lang="de-DE" sz="3000" b="0" i="0" u="none" strike="noStrike" cap="none" spc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</a:rPr>
                      </a:br>
                      <a:r>
                        <a:rPr lang="de-DE" sz="3000" b="0" i="0" u="none" strike="noStrike" cap="none" spc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</a:rPr>
                        <a:t>   Pl</a:t>
                      </a:r>
                      <a:r>
                        <a:rPr lang="de-DE" sz="3000" b="0" i="0" u="none" strike="noStrike" cap="none" spc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</a:rPr>
                        <a:t>anungssicherheit</a:t>
                      </a:r>
                      <a:r>
                        <a:rPr lang="de-DE" sz="3000" b="0" i="0" u="none" strike="noStrike" cap="none" spc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</a:rPr>
                        <a:t> </a:t>
                      </a:r>
                      <a:endParaRPr sz="3000" b="0" i="0" u="none" strike="noStrike" cap="none" spc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uFillTx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6030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dirty="0">
                          <a:solidFill>
                            <a:srgbClr val="273776"/>
                          </a:solidFill>
                          <a:sym typeface="Arial Bold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</a:pP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   </a:t>
                      </a:r>
                      <a:r>
                        <a:rPr lang="de-DE" sz="3000" b="0" i="0" u="none" strike="noStrike" noProof="0" dirty="0">
                          <a:solidFill>
                            <a:srgbClr val="000066"/>
                          </a:solidFill>
                          <a:latin typeface="Arial"/>
                        </a:rPr>
                        <a:t>Einheitliches System für Steuerung durch Administration und ambulante sowie prästationäre Versorgung im</a:t>
                      </a:r>
                      <a:br>
                        <a:rPr lang="de-DE" sz="3000" b="0" i="0" u="none" strike="noStrike" noProof="0" dirty="0">
                          <a:solidFill>
                            <a:srgbClr val="000066"/>
                          </a:solidFill>
                          <a:latin typeface="Arial"/>
                        </a:rPr>
                      </a:br>
                      <a:r>
                        <a:rPr lang="de-DE" sz="3000" b="0" i="0" u="none" strike="noStrike" noProof="0" dirty="0">
                          <a:solidFill>
                            <a:srgbClr val="000066"/>
                          </a:solidFill>
                          <a:latin typeface="Arial"/>
                        </a:rPr>
                        <a:t>   gesamten Zentralbau</a:t>
                      </a:r>
                      <a:endParaRPr sz="3000" b="0" i="0" u="none" strike="noStrike" cap="none" spc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uFillTx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t="23549" b="18753"/>
          <a:stretch/>
        </p:blipFill>
        <p:spPr>
          <a:xfrm>
            <a:off x="4405270" y="8887997"/>
            <a:ext cx="15078587" cy="324091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312672" y="11781272"/>
            <a:ext cx="9796868" cy="82330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2000" b="0" dirty="0">
                <a:solidFill>
                  <a:schemeClr val="tx2">
                    <a:lumMod val="75000"/>
                  </a:schemeClr>
                </a:solidFill>
              </a:rPr>
              <a:t>Beispielhafter</a:t>
            </a:r>
            <a:r>
              <a:rPr kumimoji="0" lang="de-DE" sz="24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000" b="0" dirty="0">
                <a:solidFill>
                  <a:schemeClr val="tx2">
                    <a:lumMod val="75000"/>
                  </a:schemeClr>
                </a:solidFill>
              </a:rPr>
              <a:t>Prozess Patientenaufnahme</a:t>
            </a:r>
          </a:p>
        </p:txBody>
      </p:sp>
      <p:pic>
        <p:nvPicPr>
          <p:cNvPr id="3" name="Afbeelding 2" descr="Afbeelding met persoon, person, boom, buiten&#10;&#10;Automatisch gegenereerde beschrijving">
            <a:extLst>
              <a:ext uri="{FF2B5EF4-FFF2-40B4-BE49-F238E27FC236}">
                <a16:creationId xmlns:a16="http://schemas.microsoft.com/office/drawing/2014/main" id="{87B92E12-EF73-E19D-F6F4-D9ABACCAD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147" y="444500"/>
            <a:ext cx="1097451" cy="109745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ctrTitle" idx="4294967295"/>
          </p:nvPr>
        </p:nvSpPr>
        <p:spPr>
          <a:xfrm>
            <a:off x="4445000" y="444500"/>
            <a:ext cx="16675847" cy="906441"/>
          </a:xfrm>
          <a:prstGeom prst="rect">
            <a:avLst/>
          </a:prstGeom>
          <a:noFill/>
        </p:spPr>
        <p:txBody>
          <a:bodyPr lIns="45718" tIns="45718" rIns="45718" bIns="45718" anchor="t"/>
          <a:lstStyle/>
          <a:p>
            <a:r>
              <a:rPr lang="de-DE" dirty="0"/>
              <a:t>Aufgabenstellung / Ziele der </a:t>
            </a:r>
            <a:r>
              <a:rPr lang="de-DE" dirty="0" err="1"/>
              <a:t>anästhesieambulanz</a:t>
            </a:r>
            <a:endParaRPr dirty="0"/>
          </a:p>
        </p:txBody>
      </p:sp>
      <p:graphicFrame>
        <p:nvGraphicFramePr>
          <p:cNvPr id="38" name="Table 38"/>
          <p:cNvGraphicFramePr/>
          <p:nvPr>
            <p:extLst>
              <p:ext uri="{D42A27DB-BD31-4B8C-83A1-F6EECF244321}">
                <p14:modId xmlns:p14="http://schemas.microsoft.com/office/powerpoint/2010/main" val="3566981559"/>
              </p:ext>
            </p:extLst>
          </p:nvPr>
        </p:nvGraphicFramePr>
        <p:xfrm>
          <a:off x="1727200" y="2222500"/>
          <a:ext cx="22100877" cy="9864279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2808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91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chemeClr val="bg1"/>
                          </a:solidFill>
                          <a:sym typeface="Arial Bold"/>
                        </a:rPr>
                        <a:t>Pos.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3265A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   TOP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3265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273776"/>
                          </a:solidFill>
                          <a:sym typeface="Arial Bold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</a:pP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   Anästhesieambulanz: größte Ambulanz der Universitätsklinik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273776"/>
                          </a:solidFill>
                          <a:sym typeface="Arial Bold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de-DE" sz="3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   Aktuell werden ca. 60 Pat/d gesehen, durch Umbau der Universitätsklinik im Jahresverlauf </a:t>
                      </a:r>
                    </a:p>
                    <a:p>
                      <a:pPr marL="0" marR="0" lvl="0" indent="0" algn="l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de-DE" sz="3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Ausweitung auf 100-120 Pat/d</a:t>
                      </a:r>
                      <a:endParaRPr sz="3000" dirty="0">
                        <a:solidFill>
                          <a:srgbClr val="000066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dirty="0">
                          <a:solidFill>
                            <a:srgbClr val="273776"/>
                          </a:solidFill>
                          <a:sym typeface="Arial Bold"/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</a:pP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   Ziel: Erfassung der Basisvitaldaten präoperativ für alle Patienten</a:t>
                      </a:r>
                      <a:endParaRPr lang="de-DE" sz="3000" b="0" i="0" u="none" strike="noStrike" cap="none" spc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uFillTx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273776"/>
                          </a:solidFill>
                          <a:sym typeface="Arial Bold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</a:pP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   Ziel: Entlastung des nicht-</a:t>
                      </a:r>
                      <a:r>
                        <a:rPr lang="de-DE" sz="3000" dirty="0" err="1">
                          <a:solidFill>
                            <a:srgbClr val="000066"/>
                          </a:solidFill>
                        </a:rPr>
                        <a:t>ärztichen</a:t>
                      </a: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 Personals</a:t>
                      </a:r>
                      <a:endParaRPr sz="3000" b="0" i="0" u="none" strike="noStrike" cap="none" spc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uFillTx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dirty="0">
                          <a:solidFill>
                            <a:srgbClr val="273776"/>
                          </a:solidFill>
                          <a:sym typeface="Arial Bold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</a:pP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   </a:t>
                      </a:r>
                      <a:r>
                        <a:rPr lang="de-DE" sz="3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Dokumentation aller im </a:t>
                      </a:r>
                      <a:r>
                        <a:rPr lang="de-DE" sz="30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alviscan</a:t>
                      </a:r>
                      <a:r>
                        <a:rPr lang="de-DE" sz="3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 erhobenen Daten im digitalen Anästhesiedokumentationssystem</a:t>
                      </a:r>
                      <a:endParaRPr sz="3000" dirty="0">
                        <a:solidFill>
                          <a:srgbClr val="000066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273776"/>
                          </a:solidFill>
                          <a:sym typeface="Arial Bold"/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</a:pP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   </a:t>
                      </a:r>
                      <a:r>
                        <a:rPr lang="de-DE" sz="3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Perspektivische Verwendung der Daten zur Berechnung der postoperativen Verlegungsfähigkeit aus dem Aufwachraum (</a:t>
                      </a:r>
                      <a:r>
                        <a:rPr lang="de-DE" sz="3000" b="0" i="0" u="none" strike="noStrike" cap="none" spc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Aldrete</a:t>
                      </a:r>
                      <a:r>
                        <a:rPr lang="de-DE" sz="3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-Score, Vergleich </a:t>
                      </a:r>
                      <a:r>
                        <a:rPr lang="de-DE" sz="3000" b="0" i="0" u="none" strike="noStrike" cap="none" spc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prä</a:t>
                      </a:r>
                      <a:r>
                        <a:rPr lang="de-DE" sz="3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 OP &lt;-&gt; </a:t>
                      </a:r>
                      <a:r>
                        <a:rPr lang="de-DE" sz="3000" b="0" i="0" u="none" strike="noStrike" cap="none" spc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post</a:t>
                      </a:r>
                      <a:r>
                        <a:rPr lang="de-DE" sz="3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 OP Parameter)</a:t>
                      </a:r>
                      <a:endParaRPr sz="3000" b="0" i="0" u="none" strike="noStrike" cap="none" spc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uFillTx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273776"/>
                          </a:solidFill>
                          <a:sym typeface="Arial Bold"/>
                        </a:rPr>
                        <a:t>7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</a:pP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   bereits </a:t>
                      </a:r>
                      <a:r>
                        <a:rPr lang="de-DE" sz="3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hoher Grad der Digitalisierung in der Abteilung: Digitale Anästhesiedokumentation, außerdem Klinik für Anästhesie als Pilot für digitaler Aufklärung mit THIEME e-</a:t>
                      </a:r>
                      <a:r>
                        <a:rPr lang="de-DE" sz="3000" b="0" i="0" u="none" strike="noStrike" cap="none" spc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consent</a:t>
                      </a:r>
                      <a:r>
                        <a:rPr lang="de-DE" sz="3000" b="0" i="0" u="none" strike="noStrike" cap="none" spc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 mobile. </a:t>
                      </a:r>
                      <a:endParaRPr sz="3000" dirty="0">
                        <a:solidFill>
                          <a:srgbClr val="000066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273776"/>
                          </a:solidFill>
                          <a:sym typeface="Arial Bold"/>
                        </a:rPr>
                        <a:t>8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800"/>
                      </a:pPr>
                      <a:endParaRPr sz="3000" dirty="0">
                        <a:solidFill>
                          <a:srgbClr val="000066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" name="Afbeelding 1" descr="Afbeelding met persoon, person, muur, poseren&#10;&#10;Automatisch gegenereerde beschrijving">
            <a:extLst>
              <a:ext uri="{FF2B5EF4-FFF2-40B4-BE49-F238E27FC236}">
                <a16:creationId xmlns:a16="http://schemas.microsoft.com/office/drawing/2014/main" id="{2A562E45-AB14-7E01-2B17-2648592CE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778" y="444500"/>
            <a:ext cx="1265299" cy="126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75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ctrTitle" idx="4294967295"/>
          </p:nvPr>
        </p:nvSpPr>
        <p:spPr>
          <a:xfrm>
            <a:off x="4445000" y="444500"/>
            <a:ext cx="15205635" cy="906441"/>
          </a:xfrm>
          <a:prstGeom prst="rect">
            <a:avLst/>
          </a:prstGeom>
          <a:noFill/>
        </p:spPr>
        <p:txBody>
          <a:bodyPr lIns="45718" tIns="45718" rIns="45718" bIns="45718" anchor="t"/>
          <a:lstStyle/>
          <a:p>
            <a:r>
              <a:rPr lang="de-DE" dirty="0"/>
              <a:t>Aufgabenstellung / Ziele Klinikum </a:t>
            </a:r>
            <a:r>
              <a:rPr lang="de-DE" dirty="0" err="1"/>
              <a:t>porz</a:t>
            </a:r>
            <a:r>
              <a:rPr lang="de-DE" dirty="0"/>
              <a:t> am </a:t>
            </a:r>
            <a:r>
              <a:rPr lang="de-DE" dirty="0" err="1"/>
              <a:t>rhein</a:t>
            </a:r>
            <a:endParaRPr lang="de-DE" dirty="0"/>
          </a:p>
        </p:txBody>
      </p:sp>
      <p:graphicFrame>
        <p:nvGraphicFramePr>
          <p:cNvPr id="44" name="Table 44"/>
          <p:cNvGraphicFramePr/>
          <p:nvPr>
            <p:extLst>
              <p:ext uri="{D42A27DB-BD31-4B8C-83A1-F6EECF244321}">
                <p14:modId xmlns:p14="http://schemas.microsoft.com/office/powerpoint/2010/main" val="3104548062"/>
              </p:ext>
            </p:extLst>
          </p:nvPr>
        </p:nvGraphicFramePr>
        <p:xfrm>
          <a:off x="1727200" y="2222500"/>
          <a:ext cx="22100877" cy="9864279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2808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91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chemeClr val="bg1"/>
                          </a:solidFill>
                          <a:sym typeface="Arial Bold"/>
                        </a:rPr>
                        <a:t>Pos.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3265A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   TOP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3265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273776"/>
                          </a:solidFill>
                          <a:sym typeface="Arial Bold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800"/>
                      </a:pP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   Aufgabenstellung/herausfordernde Szenarien</a:t>
                      </a:r>
                      <a:endParaRPr sz="3000" dirty="0">
                        <a:solidFill>
                          <a:srgbClr val="000066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dirty="0">
                          <a:solidFill>
                            <a:srgbClr val="273776"/>
                          </a:solidFill>
                          <a:sym typeface="Arial Bold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800"/>
                      </a:pPr>
                      <a:r>
                        <a:rPr sz="3000" dirty="0">
                          <a:solidFill>
                            <a:srgbClr val="000066"/>
                          </a:solidFill>
                        </a:rPr>
                        <a:t>   </a:t>
                      </a: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Aufgabenstellung:</a:t>
                      </a:r>
                      <a:r>
                        <a:rPr lang="de-DE" sz="3000" baseline="0" dirty="0">
                          <a:solidFill>
                            <a:srgbClr val="000066"/>
                          </a:solidFill>
                        </a:rPr>
                        <a:t> </a:t>
                      </a:r>
                      <a:r>
                        <a:rPr lang="de-DE" sz="3000" baseline="0" dirty="0" err="1">
                          <a:solidFill>
                            <a:srgbClr val="000066"/>
                          </a:solidFill>
                        </a:rPr>
                        <a:t>Enablen</a:t>
                      </a:r>
                      <a:r>
                        <a:rPr lang="de-DE" sz="3000" baseline="0" dirty="0">
                          <a:solidFill>
                            <a:srgbClr val="000066"/>
                          </a:solidFill>
                        </a:rPr>
                        <a:t> des Projektes und Einbindung der Pilot-Stakeholder für dieses Projekt</a:t>
                      </a:r>
                      <a:endParaRPr sz="3000" dirty="0">
                        <a:solidFill>
                          <a:srgbClr val="000066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dirty="0">
                          <a:solidFill>
                            <a:srgbClr val="273776"/>
                          </a:solidFill>
                          <a:sym typeface="Arial Bold"/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800"/>
                      </a:pPr>
                      <a:r>
                        <a:rPr sz="3000" dirty="0">
                          <a:solidFill>
                            <a:srgbClr val="000066"/>
                          </a:solidFill>
                        </a:rPr>
                        <a:t>   </a:t>
                      </a: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Herausforderung: Lokalisierung</a:t>
                      </a:r>
                      <a:r>
                        <a:rPr lang="de-DE" sz="3000" baseline="0" dirty="0">
                          <a:solidFill>
                            <a:srgbClr val="000066"/>
                          </a:solidFill>
                        </a:rPr>
                        <a:t> des besten Standortes in der Klinik ohne ZPA</a:t>
                      </a:r>
                      <a:endParaRPr sz="3000" dirty="0">
                        <a:solidFill>
                          <a:srgbClr val="000066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dirty="0">
                          <a:solidFill>
                            <a:srgbClr val="273776"/>
                          </a:solidFill>
                          <a:sym typeface="Arial Bold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800"/>
                      </a:pPr>
                      <a:r>
                        <a:rPr sz="3000" dirty="0">
                          <a:solidFill>
                            <a:srgbClr val="000066"/>
                          </a:solidFill>
                        </a:rPr>
                        <a:t>   </a:t>
                      </a: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Einbindung der</a:t>
                      </a:r>
                      <a:r>
                        <a:rPr lang="de-DE" sz="3000" baseline="0" dirty="0">
                          <a:solidFill>
                            <a:srgbClr val="000066"/>
                          </a:solidFill>
                        </a:rPr>
                        <a:t> Stakeholder</a:t>
                      </a:r>
                      <a:endParaRPr sz="3000" dirty="0">
                        <a:solidFill>
                          <a:srgbClr val="000066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273776"/>
                          </a:solidFill>
                          <a:sym typeface="Arial Bold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800"/>
                      </a:pP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   Implementierung der Schnittstelle </a:t>
                      </a:r>
                      <a:r>
                        <a:rPr lang="de-DE" sz="3000" baseline="0" dirty="0">
                          <a:solidFill>
                            <a:srgbClr val="000066"/>
                          </a:solidFill>
                        </a:rPr>
                        <a:t>nach FHIR</a:t>
                      </a:r>
                      <a:endParaRPr sz="3000" dirty="0">
                        <a:solidFill>
                          <a:srgbClr val="000066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273776"/>
                          </a:solidFill>
                          <a:sym typeface="Arial Bold"/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800"/>
                      </a:pPr>
                      <a:r>
                        <a:rPr sz="3000" dirty="0">
                          <a:solidFill>
                            <a:srgbClr val="000066"/>
                          </a:solidFill>
                        </a:rPr>
                        <a:t>   </a:t>
                      </a:r>
                      <a:r>
                        <a:rPr lang="de-DE" sz="3000" dirty="0" err="1">
                          <a:solidFill>
                            <a:srgbClr val="000066"/>
                          </a:solidFill>
                        </a:rPr>
                        <a:t>OnTOP</a:t>
                      </a:r>
                      <a:r>
                        <a:rPr lang="de-DE" sz="3000" dirty="0">
                          <a:solidFill>
                            <a:srgbClr val="000066"/>
                          </a:solidFill>
                        </a:rPr>
                        <a:t> Projekt aber ohne geht es nicht</a:t>
                      </a:r>
                      <a:r>
                        <a:rPr lang="de-DE" sz="3000" baseline="0" dirty="0">
                          <a:solidFill>
                            <a:srgbClr val="000066"/>
                          </a:solidFill>
                        </a:rPr>
                        <a:t> weiter! </a:t>
                      </a:r>
                      <a:endParaRPr sz="3000" dirty="0">
                        <a:solidFill>
                          <a:srgbClr val="000066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273776"/>
                          </a:solidFill>
                          <a:sym typeface="Arial Bold"/>
                        </a:rPr>
                        <a:t>7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800"/>
                      </a:pPr>
                      <a:endParaRPr sz="3000" dirty="0">
                        <a:solidFill>
                          <a:srgbClr val="000066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96031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273776"/>
                          </a:solidFill>
                          <a:sym typeface="Arial Bold"/>
                        </a:rPr>
                        <a:t>8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1D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800"/>
                      </a:pPr>
                      <a:r>
                        <a:rPr sz="3000" dirty="0">
                          <a:solidFill>
                            <a:srgbClr val="000066"/>
                          </a:solidFill>
                        </a:rPr>
                        <a:t>   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L>
                    <a:lnR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R>
                    <a:lnT w="38100" cap="flat" cmpd="sng" algn="ctr">
                      <a:solidFill>
                        <a:schemeClr val="accent3">
                          <a:lumOff val="44000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38100">
                      <a:solidFill>
                        <a:schemeClr val="accent3">
                          <a:lumOff val="44000"/>
                        </a:schemeClr>
                      </a:solidFill>
                      <a:miter lim="400000"/>
                    </a:lnB>
                    <a:solidFill>
                      <a:srgbClr val="AAC0DA">
                        <a:alpha val="3035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" name="Afbeelding 1" descr="Afbeelding met person&#10;&#10;Automatisch gegenereerde beschrijving">
            <a:extLst>
              <a:ext uri="{FF2B5EF4-FFF2-40B4-BE49-F238E27FC236}">
                <a16:creationId xmlns:a16="http://schemas.microsoft.com/office/drawing/2014/main" id="{C2CDF6E4-08B9-DFC0-8B30-9C0E9EB8D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9134" y="444500"/>
            <a:ext cx="1151794" cy="115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69011"/>
      </p:ext>
    </p:extLst>
  </p:cSld>
  <p:clrMapOvr>
    <a:masterClrMapping/>
  </p:clrMapOvr>
</p:sld>
</file>

<file path=ppt/theme/theme1.xml><?xml version="1.0" encoding="utf-8"?>
<a:theme xmlns:a="http://schemas.openxmlformats.org/drawingml/2006/main" name="2_Standarddesign">
  <a:themeElements>
    <a:clrScheme name="2_Standard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2CA"/>
      </a:accent5>
      <a:accent6>
        <a:srgbClr val="2D2DB9"/>
      </a:accent6>
      <a:hlink>
        <a:srgbClr val="0000FF"/>
      </a:hlink>
      <a:folHlink>
        <a:srgbClr val="FF00FF"/>
      </a:folHlink>
    </a:clrScheme>
    <a:fontScheme name="2_Standarddesign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2_Standard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101600" dist="762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101600" dist="76200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76200" cap="flat">
          <a:solidFill>
            <a:schemeClr val="accent3">
              <a:lumOff val="44000"/>
            </a:schemeClr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ctr" defTabSz="1828800" rtl="0" fontAlgn="auto" latinLnBrk="0" hangingPunct="0">
          <a:lnSpc>
            <a:spcPct val="100000"/>
          </a:lnSpc>
          <a:spcBef>
            <a:spcPts val="2100"/>
          </a:spcBef>
          <a:spcAft>
            <a:spcPts val="0"/>
          </a:spcAft>
          <a:buClrTx/>
          <a:buSzTx/>
          <a:buFontTx/>
          <a:buNone/>
          <a:tabLst/>
          <a:defRPr kumimoji="0" sz="3600" b="1" i="0" u="none" strike="noStrike" cap="none" spc="0" normalizeH="0" baseline="0">
            <a:ln>
              <a:noFill/>
            </a:ln>
            <a:solidFill>
              <a:schemeClr val="accent3">
                <a:lumOff val="44000"/>
              </a:schemeClr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ctr" defTabSz="1828800" rtl="0" fontAlgn="auto" latinLnBrk="0" hangingPunct="0">
          <a:lnSpc>
            <a:spcPct val="100000"/>
          </a:lnSpc>
          <a:spcBef>
            <a:spcPts val="2100"/>
          </a:spcBef>
          <a:spcAft>
            <a:spcPts val="0"/>
          </a:spcAft>
          <a:buClrTx/>
          <a:buSzTx/>
          <a:buFontTx/>
          <a:buNone/>
          <a:tabLst/>
          <a:defRPr kumimoji="0" sz="36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Standarddesign">
  <a:themeElements>
    <a:clrScheme name="2_Standard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2CA"/>
      </a:accent5>
      <a:accent6>
        <a:srgbClr val="2D2DB9"/>
      </a:accent6>
      <a:hlink>
        <a:srgbClr val="0000FF"/>
      </a:hlink>
      <a:folHlink>
        <a:srgbClr val="FF00FF"/>
      </a:folHlink>
    </a:clrScheme>
    <a:fontScheme name="2_Standarddesign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2_Standard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101600" dist="762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101600" dist="76200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76200" cap="flat">
          <a:solidFill>
            <a:schemeClr val="accent3">
              <a:lumOff val="44000"/>
            </a:schemeClr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ctr" defTabSz="1828800" rtl="0" fontAlgn="auto" latinLnBrk="0" hangingPunct="0">
          <a:lnSpc>
            <a:spcPct val="100000"/>
          </a:lnSpc>
          <a:spcBef>
            <a:spcPts val="2100"/>
          </a:spcBef>
          <a:spcAft>
            <a:spcPts val="0"/>
          </a:spcAft>
          <a:buClrTx/>
          <a:buSzTx/>
          <a:buFontTx/>
          <a:buNone/>
          <a:tabLst/>
          <a:defRPr kumimoji="0" sz="3600" b="1" i="0" u="none" strike="noStrike" cap="none" spc="0" normalizeH="0" baseline="0">
            <a:ln>
              <a:noFill/>
            </a:ln>
            <a:solidFill>
              <a:schemeClr val="accent3">
                <a:lumOff val="44000"/>
              </a:schemeClr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ctr" defTabSz="1828800" rtl="0" fontAlgn="auto" latinLnBrk="0" hangingPunct="0">
          <a:lnSpc>
            <a:spcPct val="100000"/>
          </a:lnSpc>
          <a:spcBef>
            <a:spcPts val="2100"/>
          </a:spcBef>
          <a:spcAft>
            <a:spcPts val="0"/>
          </a:spcAft>
          <a:buClrTx/>
          <a:buSzTx/>
          <a:buFontTx/>
          <a:buNone/>
          <a:tabLst/>
          <a:defRPr kumimoji="0" sz="36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etreff xmlns="41bdca6f-56c2-41d2-bbe1-be1ef6bf2d65" xsi:nil="true"/>
    <Teilprojekt xmlns="41bdca6f-56c2-41d2-bbe1-be1ef6bf2d6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2493F83F7893942A4208BF137F10B4F" ma:contentTypeVersion="6" ma:contentTypeDescription="Ein neues Dokument erstellen." ma:contentTypeScope="" ma:versionID="2ee1933d7360d80a3171b9ac9243aade">
  <xsd:schema xmlns:xsd="http://www.w3.org/2001/XMLSchema" xmlns:xs="http://www.w3.org/2001/XMLSchema" xmlns:p="http://schemas.microsoft.com/office/2006/metadata/properties" xmlns:ns2="41bdca6f-56c2-41d2-bbe1-be1ef6bf2d65" xmlns:ns3="0d288896-8fbd-4cda-a702-4d0d30041276" targetNamespace="http://schemas.microsoft.com/office/2006/metadata/properties" ma:root="true" ma:fieldsID="a906790d742e32c6ce76856d3d1ab1a0" ns2:_="" ns3:_="">
    <xsd:import namespace="41bdca6f-56c2-41d2-bbe1-be1ef6bf2d65"/>
    <xsd:import namespace="0d288896-8fbd-4cda-a702-4d0d300412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Betreff" minOccurs="0"/>
                <xsd:element ref="ns2:Teilprojekt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bdca6f-56c2-41d2-bbe1-be1ef6bf2d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Betreff" ma:index="10" nillable="true" ma:displayName="Betreff" ma:format="Dropdown" ma:internalName="Betreff">
      <xsd:simpleType>
        <xsd:restriction base="dms:Text">
          <xsd:maxLength value="255"/>
        </xsd:restriction>
      </xsd:simpleType>
    </xsd:element>
    <xsd:element name="Teilprojekt" ma:index="11" nillable="true" ma:displayName="Teilprojekt" ma:format="Dropdown" ma:internalName="Teilprojekt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1"/>
                    <xsd:enumeration value="2"/>
                    <xsd:enumeration value="3"/>
                    <xsd:enumeration value="4"/>
                    <xsd:enumeration value="5"/>
                    <xsd:enumeration value="6"/>
                    <xsd:enumeration value="7"/>
                    <xsd:enumeration value="8"/>
                    <xsd:enumeration value="9"/>
                    <xsd:enumeration value="10"/>
                    <xsd:enumeration value="11"/>
                    <xsd:enumeration value="12"/>
                    <xsd:enumeration value="13"/>
                    <xsd:enumeration value="14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288896-8fbd-4cda-a702-4d0d3004127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4F0C13-D794-4605-A7A2-20CB4768BE1E}">
  <ds:schemaRefs>
    <ds:schemaRef ds:uri="http://schemas.microsoft.com/office/2006/documentManagement/types"/>
    <ds:schemaRef ds:uri="http://purl.org/dc/terms/"/>
    <ds:schemaRef ds:uri="0d288896-8fbd-4cda-a702-4d0d30041276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41bdca6f-56c2-41d2-bbe1-be1ef6bf2d6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24AA219-D82D-4A16-BE38-68CFBC2178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3C9412-5E70-4427-8864-E54E18C0C043}">
  <ds:schemaRefs>
    <ds:schemaRef ds:uri="0d288896-8fbd-4cda-a702-4d0d30041276"/>
    <ds:schemaRef ds:uri="41bdca6f-56c2-41d2-bbe1-be1ef6bf2d6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828</Words>
  <Application>Microsoft Office PowerPoint</Application>
  <PresentationFormat>Aangepast</PresentationFormat>
  <Paragraphs>150</Paragraphs>
  <Slides>15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8" baseType="lpstr">
      <vt:lpstr>-apple-system</vt:lpstr>
      <vt:lpstr>Arial</vt:lpstr>
      <vt:lpstr>Arial Bold</vt:lpstr>
      <vt:lpstr>Avant Garde BQ</vt:lpstr>
      <vt:lpstr>Calibri</vt:lpstr>
      <vt:lpstr>GothamBook</vt:lpstr>
      <vt:lpstr>Helvetica</vt:lpstr>
      <vt:lpstr>Segoe UI</vt:lpstr>
      <vt:lpstr>Source Sans Pro</vt:lpstr>
      <vt:lpstr>Source Sans Pro Light</vt:lpstr>
      <vt:lpstr>Times New Roman</vt:lpstr>
      <vt:lpstr>Wingdings</vt:lpstr>
      <vt:lpstr>2_Standarddesign</vt:lpstr>
      <vt:lpstr>PowerPoint-presentatie</vt:lpstr>
      <vt:lpstr>PowerPoint-presentatie</vt:lpstr>
      <vt:lpstr>PowerPoint-presentatie</vt:lpstr>
      <vt:lpstr>PowerPoint-presentatie</vt:lpstr>
      <vt:lpstr>PowerPoint-presentatie</vt:lpstr>
      <vt:lpstr>HERAUSFORDERUNGEN</vt:lpstr>
      <vt:lpstr>Aufgabenstellung / Ziele Universitätsklinikum Frankfurt</vt:lpstr>
      <vt:lpstr>Aufgabenstellung / Ziele der anästhesieambulanz</vt:lpstr>
      <vt:lpstr>Aufgabenstellung / Ziele Klinikum porz am rhein</vt:lpstr>
      <vt:lpstr>Lösungsszenarien</vt:lpstr>
      <vt:lpstr>PowerPoint-presentatie</vt:lpstr>
      <vt:lpstr>Beispielhafter Prozess Patientenaufnahme mit </vt:lpstr>
      <vt:lpstr>Zusammenfassung und Fazit</vt:lpstr>
      <vt:lpstr>Zusammenfassung und Fazit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Sven Buxmann</dc:creator>
  <cp:lastModifiedBy>Wilfried Geerdink</cp:lastModifiedBy>
  <cp:revision>34</cp:revision>
  <dcterms:modified xsi:type="dcterms:W3CDTF">2023-02-15T11:46:40Z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0x01010092493F83F7893942A4208BF137F10B4F</vt:lpwstr>
  </property>
</Properties>
</file>